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5"/>
  </p:sldMasterIdLst>
  <p:notesMasterIdLst>
    <p:notesMasterId r:id="rId31"/>
  </p:notesMasterIdLst>
  <p:handoutMasterIdLst>
    <p:handoutMasterId r:id="rId32"/>
  </p:handoutMasterIdLst>
  <p:sldIdLst>
    <p:sldId id="261" r:id="rId6"/>
    <p:sldId id="260" r:id="rId7"/>
    <p:sldId id="272" r:id="rId8"/>
    <p:sldId id="323" r:id="rId9"/>
    <p:sldId id="324" r:id="rId10"/>
    <p:sldId id="325" r:id="rId11"/>
    <p:sldId id="326" r:id="rId12"/>
    <p:sldId id="327" r:id="rId13"/>
    <p:sldId id="328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9" r:id="rId23"/>
    <p:sldId id="311" r:id="rId24"/>
    <p:sldId id="320" r:id="rId25"/>
    <p:sldId id="312" r:id="rId26"/>
    <p:sldId id="313" r:id="rId27"/>
    <p:sldId id="314" r:id="rId28"/>
    <p:sldId id="287" r:id="rId29"/>
    <p:sldId id="271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20" autoAdjust="0"/>
  </p:normalViewPr>
  <p:slideViewPr>
    <p:cSldViewPr>
      <p:cViewPr varScale="1">
        <p:scale>
          <a:sx n="71" d="100"/>
          <a:sy n="71" d="100"/>
        </p:scale>
        <p:origin x="5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E681B3-D370-4AF5-A5C0-99A86455B382}" type="datetimeFigureOut">
              <a:rPr lang="en-US" smtClean="0"/>
              <a:pPr/>
              <a:t>6/4/2015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9C11C-9877-49AB-B229-0E1FFE6081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4025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709D9-D706-45AD-B510-89135F3EA87E}" type="datetimeFigureOut">
              <a:rPr lang="en-US" smtClean="0"/>
              <a:pPr/>
              <a:t>6/4/2015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C4E79-7C36-436F-BABD-B66C23971FB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901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C4E79-7C36-436F-BABD-B66C23971FB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52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 algn="ctr">
              <a:buNone/>
              <a:defRPr sz="1600"/>
            </a:lvl2pPr>
            <a:lvl3pPr marL="914377" indent="0" algn="ctr">
              <a:buNone/>
              <a:defRPr sz="16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9D06D-4A18-4212-94F6-BA478F5B3C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05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46BEA-2CB0-443F-B20E-D7EE9ED3FA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134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D0BF4-14FB-478C-8283-3E33C95D2E0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920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31EA-79E1-4BD5-9415-FE7B94E49E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2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EF871-9B42-4719-AD09-C1B96F91DF7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09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34DAA-4161-4BE7-97AA-814773ED5D0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CEFD-8697-416E-9636-484B91870B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33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948A-EBBF-4E68-8516-52E8E07ED444}" type="datetime1">
              <a:rPr lang="en-US" smtClean="0"/>
              <a:pPr/>
              <a:t>6/4/2015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86141-6D80-4B4C-B0A2-3D02B64F47D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2" descr="D:\SRGE Team\SRGE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1447799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57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6CBA1-D6FD-4C50-B5ED-D6140BBD038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294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8D5B-8EDB-40CA-91AC-198B442ABF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860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0066-8BF5-477B-A837-962427F5B50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358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937ECDE-D21E-46CD-85A3-3892FAB4BF5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0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lideshare.net/afar1111/social-spider-optimization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anter\Desktop\indexg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143000"/>
            <a:ext cx="2234201" cy="1647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D:\SRGE Team\SR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001350"/>
            <a:ext cx="1371600" cy="129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43200" y="120402"/>
            <a:ext cx="6096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 smtClean="0">
              <a:solidFill>
                <a:srgbClr val="FFFF00"/>
              </a:solidFill>
            </a:endParaRPr>
          </a:p>
          <a:p>
            <a:r>
              <a:rPr lang="en-US" sz="36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Social-Spider Optimization Algorithm</a:t>
            </a:r>
          </a:p>
          <a:p>
            <a:pPr algn="ctr"/>
            <a:endParaRPr lang="en-US" sz="4400" dirty="0" smtClean="0">
              <a:solidFill>
                <a:srgbClr val="FFFF00"/>
              </a:solidFill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78298" y="4783485"/>
            <a:ext cx="652730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v-SE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Ahmed Metwalli Anter</a:t>
            </a:r>
            <a:endParaRPr kumimoji="0" lang="sv-SE" sz="3600" b="0" i="0" u="none" strike="noStrike" kern="0" cap="none" spc="0" normalizeH="0" baseline="3000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1600" kern="0" dirty="0" smtClean="0"/>
              <a:t>Faculty </a:t>
            </a:r>
            <a:r>
              <a:rPr lang="en-US" sz="1600" kern="0" dirty="0" smtClean="0"/>
              <a:t>of Computers and informatics,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BeniSuef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 University.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Member of the Scientific Research Group in Egypt 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5001" y="6342400"/>
            <a:ext cx="66825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Workshop on Swarms optimization,   6 June 2015  </a:t>
            </a:r>
            <a:r>
              <a:rPr lang="en-US" sz="1600" dirty="0" err="1" smtClean="0">
                <a:solidFill>
                  <a:srgbClr val="0070C0"/>
                </a:solidFill>
              </a:rPr>
              <a:t>Ain</a:t>
            </a:r>
            <a:r>
              <a:rPr lang="en-US" sz="1600" dirty="0" smtClean="0">
                <a:solidFill>
                  <a:srgbClr val="0070C0"/>
                </a:solidFill>
              </a:rPr>
              <a:t> shams university</a:t>
            </a:r>
            <a:endParaRPr lang="en-US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6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100005"/>
            <a:ext cx="7620000" cy="1195395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Initializing 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population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107576" y="1150935"/>
            <a:ext cx="5791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algorithm starts by initializing the population S of N spider positions (solution).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 contains of females f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males m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females is randomly selected within the range of 65% - 90% and calculated by the following equation:</a:t>
            </a:r>
          </a:p>
        </p:txBody>
      </p:sp>
      <p:pic>
        <p:nvPicPr>
          <p:cNvPr id="8" name="Picture 7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1066800"/>
            <a:ext cx="2009775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3429000"/>
            <a:ext cx="2019300" cy="218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Rectangle 10"/>
          <p:cNvSpPr/>
          <p:nvPr/>
        </p:nvSpPr>
        <p:spPr>
          <a:xfrm>
            <a:off x="107576" y="4879521"/>
            <a:ext cx="647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Book Antiqua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number</a:t>
            </a:r>
            <a:r>
              <a:rPr lang="en-US" sz="2400" dirty="0" smtClean="0">
                <a:latin typeface="Book Antiqua" pitchFamily="18" charset="0"/>
              </a:rPr>
              <a:t> of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male</a:t>
            </a:r>
            <a:r>
              <a:rPr lang="en-US" sz="2400" dirty="0" smtClean="0">
                <a:latin typeface="Book Antiqua" pitchFamily="18" charset="0"/>
              </a:rPr>
              <a:t> spiders </a:t>
            </a:r>
            <a:r>
              <a:rPr lang="en-US" sz="2400" dirty="0" smtClean="0">
                <a:solidFill>
                  <a:srgbClr val="00B050"/>
                </a:solidFill>
                <a:latin typeface="Book Antiqua" pitchFamily="18" charset="0"/>
              </a:rPr>
              <a:t>N</a:t>
            </a:r>
            <a:r>
              <a:rPr lang="en-US" sz="2400" baseline="-25000" dirty="0" smtClean="0">
                <a:solidFill>
                  <a:srgbClr val="00B050"/>
                </a:solidFill>
                <a:latin typeface="Book Antiqua" pitchFamily="18" charset="0"/>
              </a:rPr>
              <a:t>m</a:t>
            </a:r>
            <a:r>
              <a:rPr lang="en-US" sz="2400" dirty="0" smtClean="0">
                <a:latin typeface="Book Antiqua" pitchFamily="18" charset="0"/>
              </a:rPr>
              <a:t> is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calculated</a:t>
            </a:r>
            <a:r>
              <a:rPr lang="en-US" sz="2400" dirty="0" smtClean="0">
                <a:latin typeface="Book Antiqua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as follows</a:t>
            </a:r>
            <a:r>
              <a:rPr lang="en-US" sz="2400" dirty="0" smtClean="0">
                <a:latin typeface="Book Antiqua" pitchFamily="18" charset="0"/>
              </a:rPr>
              <a:t>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8601" y="4011156"/>
            <a:ext cx="48291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6450" y="5715000"/>
            <a:ext cx="4476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6200" y="1066800"/>
            <a:ext cx="6629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female spider position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generated  randomly between the lower initial parameter bound p</a:t>
            </a:r>
            <a:r>
              <a:rPr 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and the upper initial parameter bound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as follow.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743200"/>
            <a:ext cx="65532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76200" y="3803276"/>
            <a:ext cx="655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spider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position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generated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randomly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 follow.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895850"/>
            <a:ext cx="61722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0" y="1133475"/>
            <a:ext cx="1876425" cy="1838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 descr="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8950" y="3810000"/>
            <a:ext cx="1924050" cy="17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76200" y="0"/>
            <a:ext cx="7620000" cy="1195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Initializing the population</a:t>
            </a:r>
            <a:endParaRPr lang="en-US" sz="3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189099" y="209550"/>
            <a:ext cx="7620000" cy="6858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Book Antiqua" pitchFamily="18" charset="0"/>
              </a:rPr>
              <a:t>SSO</a:t>
            </a:r>
            <a:r>
              <a:rPr lang="en-US" sz="3600" b="1" dirty="0" smtClean="0">
                <a:solidFill>
                  <a:schemeClr val="tx1"/>
                </a:solidFill>
                <a:latin typeface="Book Antiqua" pitchFamily="18" charset="0"/>
              </a:rPr>
              <a:t>: </a:t>
            </a:r>
            <a:r>
              <a:rPr lang="en-US" sz="3600" b="1" dirty="0" smtClean="0">
                <a:solidFill>
                  <a:srgbClr val="00B0F0"/>
                </a:solidFill>
                <a:latin typeface="Book Antiqua" pitchFamily="18" charset="0"/>
              </a:rPr>
              <a:t>Fitness </a:t>
            </a:r>
            <a:r>
              <a:rPr lang="en-US" sz="3600" b="1" dirty="0" smtClean="0">
                <a:solidFill>
                  <a:srgbClr val="00B0F0"/>
                </a:solidFill>
                <a:latin typeface="Book Antiqua" pitchFamily="18" charset="0"/>
              </a:rPr>
              <a:t>evaluation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" y="1066800"/>
            <a:ext cx="6629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Book Antiqua" pitchFamily="18" charset="0"/>
              </a:rPr>
              <a:t>In the SSO algorithm, the weight of each spider represents the solution quality.</a:t>
            </a:r>
          </a:p>
          <a:p>
            <a:pPr algn="just">
              <a:buFont typeface="Arial" pitchFamily="34" charset="0"/>
              <a:buChar char="•"/>
            </a:pPr>
            <a:endParaRPr lang="en-US" sz="2400" dirty="0" smtClean="0">
              <a:latin typeface="Book Antiqu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Book Antiqua" pitchFamily="18" charset="0"/>
              </a:rPr>
              <a:t>The function value of each solution </a:t>
            </a:r>
            <a:r>
              <a:rPr lang="en-US" sz="2400" dirty="0" err="1" smtClean="0"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 is calculated as follow.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048000"/>
            <a:ext cx="28289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52400" y="4343400"/>
            <a:ext cx="655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Book Antiqua" pitchFamily="18" charset="0"/>
              </a:rPr>
              <a:t>Where J(</a:t>
            </a:r>
            <a:r>
              <a:rPr lang="en-US" sz="2400" dirty="0" err="1" smtClean="0">
                <a:latin typeface="Book Antiqua" pitchFamily="18" charset="0"/>
              </a:rPr>
              <a:t>s</a:t>
            </a:r>
            <a:r>
              <a:rPr lang="en-US" sz="2400" baseline="-25000" dirty="0" err="1" smtClean="0"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) is the fitness value obtained of the spider position </a:t>
            </a:r>
            <a:r>
              <a:rPr lang="en-US" sz="2400" dirty="0" err="1" smtClean="0">
                <a:latin typeface="Book Antiqua" pitchFamily="18" charset="0"/>
              </a:rPr>
              <a:t>s</a:t>
            </a:r>
            <a:r>
              <a:rPr lang="en-US" sz="2400" baseline="-25000" dirty="0" err="1" smtClean="0"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, the values worst and bests are the maximum and the minimum values of the solution in the population respectively. </a:t>
            </a:r>
          </a:p>
        </p:txBody>
      </p:sp>
      <p:pic>
        <p:nvPicPr>
          <p:cNvPr id="15" name="Picture 14" descr="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1066800"/>
            <a:ext cx="2009775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 descr="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1800" y="4048125"/>
            <a:ext cx="1943100" cy="2200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19100" y="235803"/>
            <a:ext cx="7429500" cy="685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SSO:  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Vibrations through the communal web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9100" y="1108236"/>
            <a:ext cx="5638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information among the colony members is transmitted through the communal web and  encoded as a small vibrations.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vibrations depend on the weight and distance of the spider which has generated them. </a:t>
            </a: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transmitted (vibrations) perceived by the individual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from member j are modeled as follow.</a:t>
            </a:r>
          </a:p>
        </p:txBody>
      </p:sp>
      <p:pic>
        <p:nvPicPr>
          <p:cNvPr id="11" name="Picture 10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1143000"/>
            <a:ext cx="179070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4200" y="3933825"/>
            <a:ext cx="1828800" cy="1857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ctangle 12"/>
          <p:cNvSpPr/>
          <p:nvPr/>
        </p:nvSpPr>
        <p:spPr>
          <a:xfrm>
            <a:off x="0" y="5716077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Book Antiqua" pitchFamily="18" charset="0"/>
              </a:rPr>
              <a:t>Where the </a:t>
            </a:r>
            <a:r>
              <a:rPr lang="en-US" sz="2400" dirty="0" err="1" smtClean="0">
                <a:solidFill>
                  <a:srgbClr val="00B050"/>
                </a:solidFill>
                <a:latin typeface="Book Antiqua" pitchFamily="18" charset="0"/>
              </a:rPr>
              <a:t>d</a:t>
            </a:r>
            <a:r>
              <a:rPr lang="en-US" sz="2400" baseline="-25000" dirty="0" err="1" smtClean="0">
                <a:solidFill>
                  <a:srgbClr val="00B050"/>
                </a:solidFill>
                <a:latin typeface="Book Antiqua" pitchFamily="18" charset="0"/>
              </a:rPr>
              <a:t>ij</a:t>
            </a:r>
            <a:r>
              <a:rPr lang="en-US" sz="2400" dirty="0" smtClean="0">
                <a:latin typeface="Book Antiqua" pitchFamily="18" charset="0"/>
              </a:rPr>
              <a:t> is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Euclidian distance </a:t>
            </a:r>
            <a:r>
              <a:rPr lang="en-US" sz="2400" dirty="0" smtClean="0">
                <a:latin typeface="Book Antiqua" pitchFamily="18" charset="0"/>
              </a:rPr>
              <a:t>between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spiders</a:t>
            </a:r>
            <a:r>
              <a:rPr lang="en-US" sz="2400" dirty="0" smtClean="0"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 and </a:t>
            </a:r>
            <a:r>
              <a:rPr lang="en-US" sz="2400" dirty="0" smtClean="0">
                <a:solidFill>
                  <a:srgbClr val="00B050"/>
                </a:solidFill>
                <a:latin typeface="Book Antiqua" pitchFamily="18" charset="0"/>
              </a:rPr>
              <a:t>j</a:t>
            </a:r>
            <a:r>
              <a:rPr lang="en-US" sz="2400" dirty="0" smtClean="0">
                <a:latin typeface="Book Antiqua" pitchFamily="18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" y="4893587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345141" y="288551"/>
            <a:ext cx="7198659" cy="685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Modeling of the vibrations through the communal 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endParaRPr lang="en-US" sz="2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" y="1220212"/>
            <a:ext cx="5562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three special relationships of the vibrations between any pair of individuals as follows.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Vibrations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Vibc</a:t>
            </a:r>
            <a:r>
              <a:rPr lang="en-US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transmitted information (vibrations) between the individual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member c (s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which is the nearest member to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 a higher weight can be defined as follow.</a:t>
            </a:r>
          </a:p>
        </p:txBody>
      </p:sp>
      <p:pic>
        <p:nvPicPr>
          <p:cNvPr id="8" name="Picture 7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1219200"/>
            <a:ext cx="1933575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 descr="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4038600"/>
            <a:ext cx="1933575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962525"/>
            <a:ext cx="5715001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6200" y="1249740"/>
            <a:ext cx="6629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buFont typeface="Wingdings" pitchFamily="2" charset="2"/>
              <a:buChar char="Ø"/>
            </a:pPr>
            <a:r>
              <a:rPr lang="en-US" sz="2400" dirty="0" smtClean="0">
                <a:latin typeface="Book Antiqua" pitchFamily="18" charset="0"/>
              </a:rPr>
              <a:t>Vibrations </a:t>
            </a:r>
            <a:r>
              <a:rPr lang="en-US" sz="2400" dirty="0" err="1" smtClean="0">
                <a:latin typeface="Book Antiqua" pitchFamily="18" charset="0"/>
              </a:rPr>
              <a:t>Vibb</a:t>
            </a:r>
            <a:r>
              <a:rPr lang="en-US" sz="2400" baseline="-25000" dirty="0" err="1" smtClean="0"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. The transmitted information (vibrations) between the individual </a:t>
            </a:r>
            <a:r>
              <a:rPr lang="en-US" sz="2400" dirty="0" err="1" smtClean="0"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 and the member b (</a:t>
            </a:r>
            <a:r>
              <a:rPr lang="en-US" sz="2400" dirty="0" err="1" smtClean="0">
                <a:latin typeface="Book Antiqua" pitchFamily="18" charset="0"/>
              </a:rPr>
              <a:t>s</a:t>
            </a:r>
            <a:r>
              <a:rPr lang="en-US" sz="2400" baseline="-25000" dirty="0" err="1" smtClean="0">
                <a:latin typeface="Book Antiqua" pitchFamily="18" charset="0"/>
              </a:rPr>
              <a:t>b</a:t>
            </a:r>
            <a:r>
              <a:rPr lang="en-US" sz="2400" dirty="0" smtClean="0">
                <a:latin typeface="Book Antiqua" pitchFamily="18" charset="0"/>
              </a:rPr>
              <a:t>) which is the best member in the population S can be defined as follow.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" y="4042806"/>
            <a:ext cx="655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Vibrations </a:t>
            </a:r>
            <a:r>
              <a:rPr lang="en-US" sz="2400" dirty="0" err="1" smtClean="0">
                <a:solidFill>
                  <a:srgbClr val="FF0000"/>
                </a:solidFill>
                <a:latin typeface="Book Antiqua" pitchFamily="18" charset="0"/>
              </a:rPr>
              <a:t>Vibf</a:t>
            </a:r>
            <a:r>
              <a:rPr lang="en-US" sz="2400" baseline="-25000" dirty="0" err="1" smtClean="0">
                <a:solidFill>
                  <a:srgbClr val="FF0000"/>
                </a:solidFill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.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transmitted information </a:t>
            </a:r>
            <a:r>
              <a:rPr lang="en-US" sz="2400" dirty="0" smtClean="0">
                <a:latin typeface="Book Antiqua" pitchFamily="18" charset="0"/>
              </a:rPr>
              <a:t>(vibrations) between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individual</a:t>
            </a:r>
            <a:r>
              <a:rPr lang="en-US" sz="2400" dirty="0" smtClean="0">
                <a:latin typeface="Book Antiqua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 and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nearest female </a:t>
            </a:r>
            <a:r>
              <a:rPr lang="en-US" sz="2400" dirty="0" smtClean="0">
                <a:latin typeface="Book Antiqua" pitchFamily="18" charset="0"/>
              </a:rPr>
              <a:t>individual </a:t>
            </a:r>
            <a:r>
              <a:rPr lang="en-US" sz="2400" dirty="0" smtClean="0">
                <a:solidFill>
                  <a:srgbClr val="00B050"/>
                </a:solidFill>
                <a:latin typeface="Book Antiqua" pitchFamily="18" charset="0"/>
              </a:rPr>
              <a:t>f(</a:t>
            </a:r>
            <a:r>
              <a:rPr lang="en-US" sz="2400" dirty="0" err="1" smtClean="0">
                <a:solidFill>
                  <a:srgbClr val="00B050"/>
                </a:solidFill>
                <a:latin typeface="Book Antiqua" pitchFamily="18" charset="0"/>
              </a:rPr>
              <a:t>s</a:t>
            </a:r>
            <a:r>
              <a:rPr lang="en-US" sz="2400" baseline="-25000" dirty="0" err="1" smtClean="0">
                <a:solidFill>
                  <a:srgbClr val="00B050"/>
                </a:solidFill>
                <a:latin typeface="Book Antiqua" pitchFamily="18" charset="0"/>
              </a:rPr>
              <a:t>f</a:t>
            </a:r>
            <a:r>
              <a:rPr lang="en-US" sz="2400" dirty="0" smtClean="0">
                <a:solidFill>
                  <a:srgbClr val="00B050"/>
                </a:solidFill>
                <a:latin typeface="Book Antiqua" pitchFamily="18" charset="0"/>
              </a:rPr>
              <a:t> )</a:t>
            </a:r>
            <a:r>
              <a:rPr lang="en-US" sz="2400" dirty="0" smtClean="0">
                <a:latin typeface="Book Antiqua" pitchFamily="18" charset="0"/>
              </a:rPr>
              <a:t> can be defined as follow.</a:t>
            </a:r>
          </a:p>
        </p:txBody>
      </p:sp>
      <p:pic>
        <p:nvPicPr>
          <p:cNvPr id="8" name="Picture 7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1219200"/>
            <a:ext cx="2000250" cy="1857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3505200"/>
            <a:ext cx="1990725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" y="3204606"/>
            <a:ext cx="533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5578663"/>
            <a:ext cx="5524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345141" y="288551"/>
            <a:ext cx="7198659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377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b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Modeling of the vibrations through the communal web</a:t>
            </a:r>
            <a:endParaRPr lang="en-US" sz="2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745" y="1135108"/>
            <a:ext cx="8077200" cy="531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09600" y="6283602"/>
            <a:ext cx="7927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Fig: Configuration of each special relation:</a:t>
            </a:r>
            <a:r>
              <a:rPr lang="en-US" b="1" i="1" dirty="0" smtClean="0"/>
              <a:t> a)</a:t>
            </a:r>
            <a:r>
              <a:rPr lang="en-US" b="1" i="1" dirty="0" err="1" smtClean="0"/>
              <a:t>V</a:t>
            </a:r>
            <a:r>
              <a:rPr lang="en-US" b="1" i="1" baseline="-25000" dirty="0" err="1" smtClean="0"/>
              <a:t>i</a:t>
            </a:r>
            <a:r>
              <a:rPr lang="en-US" b="1" i="1" dirty="0" err="1" smtClean="0"/>
              <a:t>bc</a:t>
            </a:r>
            <a:r>
              <a:rPr lang="en-US" b="1" i="1" baseline="-25000" dirty="0" err="1" smtClean="0"/>
              <a:t>i</a:t>
            </a:r>
            <a:r>
              <a:rPr lang="en-US" b="1" i="1" dirty="0" smtClean="0"/>
              <a:t>, b)</a:t>
            </a:r>
            <a:r>
              <a:rPr lang="en-US" b="1" i="1" dirty="0" err="1" smtClean="0"/>
              <a:t>V</a:t>
            </a:r>
            <a:r>
              <a:rPr lang="en-US" b="1" i="1" baseline="-25000" dirty="0" err="1" smtClean="0"/>
              <a:t>i</a:t>
            </a:r>
            <a:r>
              <a:rPr lang="en-US" b="1" i="1" dirty="0" err="1" smtClean="0"/>
              <a:t>bb</a:t>
            </a:r>
            <a:r>
              <a:rPr lang="en-US" b="1" i="1" baseline="-25000" dirty="0" err="1" smtClean="0"/>
              <a:t>i</a:t>
            </a:r>
            <a:r>
              <a:rPr lang="en-US" b="1" i="1" dirty="0" smtClean="0"/>
              <a:t> and c)</a:t>
            </a:r>
            <a:r>
              <a:rPr lang="en-US" b="1" i="1" dirty="0" err="1" smtClean="0"/>
              <a:t>V</a:t>
            </a:r>
            <a:r>
              <a:rPr lang="en-US" b="1" i="1" baseline="-25000" dirty="0" err="1" smtClean="0"/>
              <a:t>i</a:t>
            </a:r>
            <a:r>
              <a:rPr lang="en-US" b="1" i="1" dirty="0" err="1" smtClean="0"/>
              <a:t>bf</a:t>
            </a:r>
            <a:r>
              <a:rPr lang="en-US" b="1" i="1" baseline="-25000" dirty="0" err="1" smtClean="0"/>
              <a:t>i</a:t>
            </a:r>
            <a:r>
              <a:rPr lang="en-US" b="1" i="1" dirty="0" smtClean="0"/>
              <a:t> </a:t>
            </a:r>
            <a:endParaRPr lang="en-US" i="1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345141" y="288551"/>
            <a:ext cx="7198659" cy="685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Modeling of the vibrations through the communal 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endParaRPr lang="en-US" sz="28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7620000" cy="6858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 cooperative operator</a:t>
            </a:r>
          </a:p>
        </p:txBody>
      </p:sp>
      <p:sp>
        <p:nvSpPr>
          <p:cNvPr id="9" name="Rectangle 8"/>
          <p:cNvSpPr/>
          <p:nvPr/>
        </p:nvSpPr>
        <p:spPr>
          <a:xfrm>
            <a:off x="533400" y="1143000"/>
            <a:ext cx="5715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female spiders present an attraction or dislike over other irrespective of gender. 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movement of attraction or repulsion of a female spider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 time step t+1 is developed over spiders according to their vibrations</a:t>
            </a:r>
            <a:b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uniform random number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generated within the range [0,1].</a:t>
            </a:r>
            <a:b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smaller than a threshold PF, an attraction movement is generated; otherwise, a repulsion movement is produced as follows.</a:t>
            </a:r>
          </a:p>
        </p:txBody>
      </p:sp>
      <p:pic>
        <p:nvPicPr>
          <p:cNvPr id="11" name="Picture 10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1143000"/>
            <a:ext cx="1933575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3962400"/>
            <a:ext cx="194310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02544" y="358140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Book Antiqua" pitchFamily="18" charset="0"/>
              </a:rPr>
              <a:t>Where </a:t>
            </a:r>
            <a:r>
              <a:rPr lang="en-US" sz="2400" dirty="0" err="1" smtClean="0">
                <a:latin typeface="Book Antiqua" pitchFamily="18" charset="0"/>
              </a:rPr>
              <a:t>r</a:t>
            </a:r>
            <a:r>
              <a:rPr lang="en-US" sz="2400" baseline="-25000" dirty="0" err="1" smtClean="0">
                <a:latin typeface="Book Antiqua" pitchFamily="18" charset="0"/>
              </a:rPr>
              <a:t>m</a:t>
            </a:r>
            <a:r>
              <a:rPr lang="en-US" sz="2400" dirty="0" smtClean="0">
                <a:latin typeface="Book Antiqua" pitchFamily="18" charset="0"/>
              </a:rPr>
              <a:t>,</a:t>
            </a:r>
            <a:r>
              <a:rPr lang="el-GR" sz="2400" dirty="0" smtClean="0">
                <a:latin typeface="Book Antiqua" pitchFamily="18" charset="0"/>
              </a:rPr>
              <a:t> α</a:t>
            </a:r>
            <a:r>
              <a:rPr lang="en-US" sz="2400" dirty="0" smtClean="0">
                <a:latin typeface="Book Antiqua" pitchFamily="18" charset="0"/>
              </a:rPr>
              <a:t>,</a:t>
            </a:r>
            <a:r>
              <a:rPr lang="el-GR" sz="2400" dirty="0" smtClean="0">
                <a:latin typeface="Book Antiqua" pitchFamily="18" charset="0"/>
              </a:rPr>
              <a:t>β</a:t>
            </a:r>
            <a:r>
              <a:rPr lang="en-US" sz="2400" dirty="0" smtClean="0">
                <a:latin typeface="Book Antiqua" pitchFamily="18" charset="0"/>
              </a:rPr>
              <a:t>,</a:t>
            </a:r>
            <a:r>
              <a:rPr lang="el-GR" sz="2400" dirty="0" smtClean="0">
                <a:latin typeface="Book Antiqua" pitchFamily="18" charset="0"/>
              </a:rPr>
              <a:t>δ</a:t>
            </a:r>
            <a:r>
              <a:rPr lang="en-US" sz="2400" dirty="0" smtClean="0">
                <a:latin typeface="Book Antiqua" pitchFamily="18" charset="0"/>
              </a:rPr>
              <a:t> and </a:t>
            </a:r>
            <a:r>
              <a:rPr lang="en-US" sz="2400" i="1" dirty="0" smtClean="0">
                <a:latin typeface="Book Antiqua" pitchFamily="18" charset="0"/>
              </a:rPr>
              <a:t>rand</a:t>
            </a:r>
            <a:r>
              <a:rPr lang="en-US" sz="2400" dirty="0" smtClean="0">
                <a:latin typeface="Book Antiqua" pitchFamily="18" charset="0"/>
              </a:rPr>
              <a:t> are uniform random numbers between [0, 1], and s</a:t>
            </a:r>
            <a:r>
              <a:rPr lang="en-US" sz="2400" baseline="-25000" dirty="0" smtClean="0">
                <a:latin typeface="Book Antiqua" pitchFamily="18" charset="0"/>
              </a:rPr>
              <a:t>c</a:t>
            </a:r>
            <a:r>
              <a:rPr lang="en-US" sz="2400" dirty="0" smtClean="0">
                <a:latin typeface="Book Antiqua" pitchFamily="18" charset="0"/>
              </a:rPr>
              <a:t> and </a:t>
            </a:r>
            <a:r>
              <a:rPr lang="en-US" sz="2400" dirty="0" err="1" smtClean="0">
                <a:latin typeface="Book Antiqua" pitchFamily="18" charset="0"/>
              </a:rPr>
              <a:t>s</a:t>
            </a:r>
            <a:r>
              <a:rPr lang="en-US" sz="2400" baseline="-25000" dirty="0" err="1" smtClean="0">
                <a:latin typeface="Book Antiqua" pitchFamily="18" charset="0"/>
              </a:rPr>
              <a:t>b</a:t>
            </a:r>
            <a:r>
              <a:rPr lang="en-US" sz="2400" dirty="0" smtClean="0">
                <a:latin typeface="Book Antiqua" pitchFamily="18" charset="0"/>
              </a:rPr>
              <a:t> represent the nearest member to </a:t>
            </a:r>
            <a:r>
              <a:rPr lang="en-US" sz="2400" dirty="0" err="1" smtClean="0"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 that holds a higher weight and the best spider of the entire population, respectively.</a:t>
            </a:r>
            <a:endParaRPr lang="en-US" sz="2400" dirty="0">
              <a:latin typeface="Book Antiqu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4" y="2153304"/>
            <a:ext cx="87487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327959"/>
            <a:ext cx="7620000" cy="6858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 cooperative operator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00025"/>
            <a:ext cx="7620000" cy="685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Book Antiqua" pitchFamily="18" charset="0"/>
              </a:rPr>
              <a:t>Male cooperative </a:t>
            </a:r>
            <a:r>
              <a:rPr lang="en-US" sz="3200" b="1" dirty="0" smtClean="0">
                <a:latin typeface="Book Antiqua" pitchFamily="18" charset="0"/>
              </a:rPr>
              <a:t>operator</a:t>
            </a:r>
            <a:endParaRPr lang="en-US" sz="3200" b="1" dirty="0" smtClean="0">
              <a:latin typeface="Book Antiqu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000" y="1066800"/>
            <a:ext cx="6019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male spider with a weight value above the median value of the male population is called a dominant D,.</a:t>
            </a:r>
          </a:p>
          <a:p>
            <a:pPr algn="just">
              <a:buFont typeface="Arial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other males with weights under the median are called non-dominant ND. 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dominant spider has better fitness and they are attracted to the closest female spider in the communal web. 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 dominant male spiders tend to concentrate in the center of the male population as a strategy to take advantage of resources that are wasted by dominant males. </a:t>
            </a:r>
          </a:p>
        </p:txBody>
      </p:sp>
      <p:pic>
        <p:nvPicPr>
          <p:cNvPr id="10" name="Picture 9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1143000"/>
            <a:ext cx="1933575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 descr="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1" y="3352800"/>
            <a:ext cx="19812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835">
              <a:srgbClr val="FF0000"/>
            </a:gs>
            <a:gs pos="4464">
              <a:srgbClr val="00B0F0"/>
            </a:gs>
            <a:gs pos="87490">
              <a:srgbClr val="1C508C"/>
            </a:gs>
            <a:gs pos="66968">
              <a:srgbClr val="0A64AD"/>
            </a:gs>
            <a:gs pos="81235">
              <a:srgbClr val="175696"/>
            </a:gs>
            <a:gs pos="77000">
              <a:schemeClr val="accent4">
                <a:lumMod val="60000"/>
                <a:lumOff val="40000"/>
              </a:schemeClr>
            </a:gs>
            <a:gs pos="18000">
              <a:srgbClr val="FF0000"/>
            </a:gs>
            <a:gs pos="55000">
              <a:srgbClr val="0070C0"/>
            </a:gs>
            <a:gs pos="100000">
              <a:schemeClr val="accent5">
                <a:lumMod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304800"/>
            <a:ext cx="6172200" cy="1499616"/>
          </a:xfrm>
        </p:spPr>
        <p:txBody>
          <a:bodyPr/>
          <a:lstStyle/>
          <a:p>
            <a:r>
              <a:rPr lang="en-US" sz="3300" dirty="0" smtClean="0">
                <a:solidFill>
                  <a:srgbClr val="FFFF00"/>
                </a:solidFill>
              </a:rPr>
              <a:t>Scientific </a:t>
            </a:r>
            <a:r>
              <a:rPr lang="en-US" sz="3300" dirty="0">
                <a:solidFill>
                  <a:srgbClr val="FFFF00"/>
                </a:solidFill>
              </a:rPr>
              <a:t>Research Group in </a:t>
            </a:r>
            <a:r>
              <a:rPr lang="en-US" sz="3300" dirty="0" smtClean="0">
                <a:solidFill>
                  <a:srgbClr val="FFFF00"/>
                </a:solidFill>
              </a:rPr>
              <a:t>Egypt</a:t>
            </a:r>
            <a:endParaRPr lang="en-US" sz="3300" dirty="0">
              <a:solidFill>
                <a:srgbClr val="FFFF00"/>
              </a:solidFill>
            </a:endParaRPr>
          </a:p>
        </p:txBody>
      </p:sp>
      <p:pic>
        <p:nvPicPr>
          <p:cNvPr id="5" name="Picture 4" descr="1393728_697905263561083_1587819438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905000"/>
            <a:ext cx="7315200" cy="4114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185"/>
            <a:ext cx="7290054" cy="1499616"/>
          </a:xfrm>
        </p:spPr>
        <p:txBody>
          <a:bodyPr/>
          <a:lstStyle/>
          <a:p>
            <a:r>
              <a:rPr lang="en-US" b="1" dirty="0" smtClean="0">
                <a:latin typeface="Book Antiqua" pitchFamily="18" charset="0"/>
              </a:rPr>
              <a:t>Male cooperative operator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38200" y="1650425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en-US" sz="2400" dirty="0" smtClean="0">
              <a:latin typeface="Book Antiqu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Book Antiqua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position</a:t>
            </a:r>
            <a:r>
              <a:rPr lang="en-US" sz="2400" dirty="0" smtClean="0">
                <a:latin typeface="Book Antiqua" pitchFamily="18" charset="0"/>
              </a:rPr>
              <a:t> of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male spider </a:t>
            </a:r>
            <a:r>
              <a:rPr lang="en-US" sz="2400" dirty="0" smtClean="0">
                <a:latin typeface="Book Antiqua" pitchFamily="18" charset="0"/>
              </a:rPr>
              <a:t>can be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modeled</a:t>
            </a:r>
            <a:r>
              <a:rPr lang="en-US" sz="2400" dirty="0" smtClean="0">
                <a:latin typeface="Book Antiqua" pitchFamily="18" charset="0"/>
              </a:rPr>
              <a:t> as follows.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649" y="2941903"/>
            <a:ext cx="693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62000" y="4267200"/>
            <a:ext cx="6629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Book Antiqua" pitchFamily="18" charset="0"/>
              </a:rPr>
              <a:t>Where </a:t>
            </a:r>
            <a:r>
              <a:rPr lang="en-US" sz="2400" dirty="0" err="1" smtClean="0">
                <a:latin typeface="Book Antiqua" pitchFamily="18" charset="0"/>
              </a:rPr>
              <a:t>s</a:t>
            </a:r>
            <a:r>
              <a:rPr lang="en-US" sz="2400" baseline="-25000" dirty="0" err="1" smtClean="0">
                <a:latin typeface="Book Antiqua" pitchFamily="18" charset="0"/>
              </a:rPr>
              <a:t>f</a:t>
            </a:r>
            <a:r>
              <a:rPr lang="en-US" sz="2400" dirty="0" smtClean="0">
                <a:latin typeface="Book Antiqua" pitchFamily="18" charset="0"/>
              </a:rPr>
              <a:t> represents the nearest female spider to the male spider </a:t>
            </a:r>
            <a:r>
              <a:rPr lang="en-US" sz="2400" dirty="0" err="1" smtClean="0">
                <a:latin typeface="Book Antiqua" pitchFamily="18" charset="0"/>
              </a:rPr>
              <a:t>i</a:t>
            </a:r>
            <a:r>
              <a:rPr lang="en-US" sz="2400" dirty="0" smtClean="0">
                <a:latin typeface="Book Antiqua" pitchFamily="18" charset="0"/>
              </a:rPr>
              <a:t>  and W is the median weight indexed by </a:t>
            </a:r>
            <a:r>
              <a:rPr lang="en-US" sz="2400" dirty="0" err="1" smtClean="0">
                <a:latin typeface="Book Antiqua" pitchFamily="18" charset="0"/>
              </a:rPr>
              <a:t>N</a:t>
            </a:r>
            <a:r>
              <a:rPr lang="en-US" sz="2400" baseline="-25000" dirty="0" err="1" smtClean="0">
                <a:latin typeface="Book Antiqua" pitchFamily="18" charset="0"/>
              </a:rPr>
              <a:t>f</a:t>
            </a:r>
            <a:r>
              <a:rPr lang="en-US" sz="2400" baseline="-25000" dirty="0" smtClean="0">
                <a:latin typeface="Book Antiqua" pitchFamily="18" charset="0"/>
              </a:rPr>
              <a:t> + m</a:t>
            </a:r>
            <a:r>
              <a:rPr lang="en-US" sz="2400" dirty="0" smtClean="0">
                <a:latin typeface="Book Antiqua" pitchFamily="18" charset="0"/>
              </a:rPr>
              <a:t> of male spider population.</a:t>
            </a:r>
          </a:p>
          <a:p>
            <a:endParaRPr lang="en-US" sz="2400" dirty="0" smtClean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168305"/>
            <a:ext cx="7620000" cy="6858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Mating operator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" y="1066800"/>
            <a:ext cx="66294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mating in a social spider colony is performed by the dominant males and the female members. </a:t>
            </a:r>
          </a:p>
          <a:p>
            <a:pPr algn="just">
              <a:buFont typeface="Arial" pitchFamily="34" charset="0"/>
              <a:buChar char="•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a dominant male m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spider locates a set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female members within a specific range r (range of mating), it mates and forming a new brood: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400" y="4344412"/>
            <a:ext cx="66294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Book Antiqua" pitchFamily="18" charset="0"/>
              </a:rPr>
              <a:t>Where n is the dimension of the problem, and </a:t>
            </a:r>
            <a:r>
              <a:rPr lang="en-US" sz="2000" dirty="0" err="1" smtClean="0"/>
              <a:t>l</a:t>
            </a:r>
            <a:r>
              <a:rPr lang="en-US" sz="2000" baseline="-25000" dirty="0" err="1" smtClean="0"/>
              <a:t>j</a:t>
            </a:r>
            <a:r>
              <a:rPr lang="en-US" sz="2000" baseline="30000" dirty="0" err="1" smtClean="0"/>
              <a:t>high</a:t>
            </a:r>
            <a:r>
              <a:rPr lang="en-US" sz="2400" dirty="0" smtClean="0"/>
              <a:t> </a:t>
            </a:r>
            <a:r>
              <a:rPr lang="en-US" sz="2400" dirty="0" smtClean="0">
                <a:latin typeface="Book Antiqua" pitchFamily="18" charset="0"/>
              </a:rPr>
              <a:t>and</a:t>
            </a:r>
            <a:r>
              <a:rPr lang="en-US" sz="2400" dirty="0" smtClean="0"/>
              <a:t> </a:t>
            </a:r>
            <a:r>
              <a:rPr lang="en-US" sz="2000" dirty="0" err="1" smtClean="0"/>
              <a:t>l</a:t>
            </a:r>
            <a:r>
              <a:rPr lang="en-US" sz="2000" baseline="-25000" dirty="0" err="1" smtClean="0"/>
              <a:t>j</a:t>
            </a:r>
            <a:r>
              <a:rPr lang="en-US" sz="2000" baseline="30000" dirty="0" err="1" smtClean="0"/>
              <a:t>low</a:t>
            </a:r>
            <a:r>
              <a:rPr lang="en-US" sz="2400" dirty="0" smtClean="0"/>
              <a:t> </a:t>
            </a:r>
            <a:r>
              <a:rPr lang="en-US" sz="2400" dirty="0" smtClean="0">
                <a:latin typeface="Book Antiqua" pitchFamily="18" charset="0"/>
              </a:rPr>
              <a:t>are the upper and lower bounds.</a:t>
            </a:r>
            <a:br>
              <a:rPr lang="en-US" sz="2400" dirty="0" smtClean="0">
                <a:latin typeface="Book Antiqua" pitchFamily="18" charset="0"/>
              </a:rPr>
            </a:br>
            <a:endParaRPr lang="en-US" sz="1600" dirty="0" smtClean="0">
              <a:latin typeface="Book Antiqu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Book Antiqua" pitchFamily="18" charset="0"/>
              </a:rPr>
              <a:t>Once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new spider </a:t>
            </a:r>
            <a:r>
              <a:rPr lang="en-US" sz="2400" dirty="0" smtClean="0">
                <a:latin typeface="Book Antiqua" pitchFamily="18" charset="0"/>
              </a:rPr>
              <a:t>is formed, it is compared to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worst spider </a:t>
            </a:r>
            <a:r>
              <a:rPr lang="en-US" sz="2400" dirty="0" smtClean="0">
                <a:latin typeface="Book Antiqua" pitchFamily="18" charset="0"/>
              </a:rPr>
              <a:t>of the colony. If the new spider is better, the </a:t>
            </a:r>
            <a:r>
              <a:rPr lang="en-US" sz="2400" dirty="0" smtClean="0">
                <a:solidFill>
                  <a:srgbClr val="FF0000"/>
                </a:solidFill>
                <a:latin typeface="Book Antiqua" pitchFamily="18" charset="0"/>
              </a:rPr>
              <a:t>worst spider </a:t>
            </a:r>
            <a:r>
              <a:rPr lang="en-US" sz="2400" dirty="0" smtClean="0">
                <a:latin typeface="Book Antiqua" pitchFamily="18" charset="0"/>
              </a:rPr>
              <a:t>is replaced by the new one.</a:t>
            </a:r>
          </a:p>
          <a:p>
            <a:pPr algn="just">
              <a:buFont typeface="Arial" pitchFamily="34" charset="0"/>
              <a:buChar char="•"/>
            </a:pPr>
            <a:endParaRPr lang="en-US" sz="2400" dirty="0" smtClean="0">
              <a:latin typeface="Book Antiqua" pitchFamily="18" charset="0"/>
            </a:endParaRPr>
          </a:p>
        </p:txBody>
      </p:sp>
      <p:pic>
        <p:nvPicPr>
          <p:cNvPr id="6" name="Picture 5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4200" y="1143000"/>
            <a:ext cx="1857375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05625" y="3733800"/>
            <a:ext cx="1857375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597705"/>
            <a:ext cx="5791200" cy="821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08429"/>
            <a:ext cx="76200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Book Antiqua" pitchFamily="18" charset="0"/>
              </a:rPr>
              <a:t>Social spider optimization </a:t>
            </a:r>
            <a:r>
              <a:rPr lang="en-US" sz="3200" b="1" dirty="0" smtClean="0">
                <a:solidFill>
                  <a:srgbClr val="0070C0"/>
                </a:solidFill>
                <a:latin typeface="Book Antiqua" pitchFamily="18" charset="0"/>
              </a:rPr>
              <a:t>Algorithm</a:t>
            </a:r>
            <a:endParaRPr lang="en-US" sz="32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8381999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>
          <a:xfrm>
            <a:off x="838200" y="1295400"/>
            <a:ext cx="7848600" cy="381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ine Callout 2 4"/>
          <p:cNvSpPr/>
          <p:nvPr/>
        </p:nvSpPr>
        <p:spPr>
          <a:xfrm>
            <a:off x="5943600" y="838200"/>
            <a:ext cx="2590800" cy="457200"/>
          </a:xfrm>
          <a:prstGeom prst="borderCallout2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Parameters setting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38200" y="1676400"/>
            <a:ext cx="78486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ne Callout 2 6"/>
          <p:cNvSpPr/>
          <p:nvPr/>
        </p:nvSpPr>
        <p:spPr>
          <a:xfrm>
            <a:off x="2895600" y="1371600"/>
            <a:ext cx="3886200" cy="228600"/>
          </a:xfrm>
          <a:prstGeom prst="borderCallout2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Female and male spiders number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38200" y="2209800"/>
            <a:ext cx="7924800" cy="1828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ne Callout 2 8"/>
          <p:cNvSpPr/>
          <p:nvPr/>
        </p:nvSpPr>
        <p:spPr>
          <a:xfrm>
            <a:off x="3200400" y="1828800"/>
            <a:ext cx="3657600" cy="304800"/>
          </a:xfrm>
          <a:prstGeom prst="borderCallout2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Population initializing 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14400" y="4343400"/>
            <a:ext cx="7848600" cy="6858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ine Callout 2 10"/>
          <p:cNvSpPr/>
          <p:nvPr/>
        </p:nvSpPr>
        <p:spPr>
          <a:xfrm>
            <a:off x="3200400" y="3733800"/>
            <a:ext cx="4419600" cy="533400"/>
          </a:xfrm>
          <a:prstGeom prst="borderCallout2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Solutions evaluation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14400" y="5029200"/>
            <a:ext cx="7848600" cy="1828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ine Callout 1 12"/>
          <p:cNvSpPr/>
          <p:nvPr/>
        </p:nvSpPr>
        <p:spPr>
          <a:xfrm>
            <a:off x="2971800" y="4267200"/>
            <a:ext cx="4191000" cy="685800"/>
          </a:xfrm>
          <a:prstGeom prst="borderCallout1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Female operator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allAtOnce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38100"/>
            <a:ext cx="76200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Book Antiqua" pitchFamily="18" charset="0"/>
              </a:rPr>
              <a:t>Social spider optimization algorithm</a:t>
            </a:r>
            <a:endParaRPr lang="en-US" sz="32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71575"/>
            <a:ext cx="83058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>
          <a:xfrm>
            <a:off x="838200" y="1066800"/>
            <a:ext cx="7620000" cy="21336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ine Callout 1 4"/>
          <p:cNvSpPr/>
          <p:nvPr/>
        </p:nvSpPr>
        <p:spPr>
          <a:xfrm>
            <a:off x="3733800" y="0"/>
            <a:ext cx="3429000" cy="609600"/>
          </a:xfrm>
          <a:prstGeom prst="borderCallout1">
            <a:avLst>
              <a:gd name="adj1" fmla="val 18750"/>
              <a:gd name="adj2" fmla="val -8333"/>
              <a:gd name="adj3" fmla="val 169318"/>
              <a:gd name="adj4" fmla="val -34293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b="1" dirty="0" smtClean="0">
                <a:solidFill>
                  <a:srgbClr val="92D050"/>
                </a:solidFill>
              </a:rPr>
              <a:t>Male operator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85800" y="3200400"/>
            <a:ext cx="7848600" cy="25908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ne Callout 1 6"/>
          <p:cNvSpPr/>
          <p:nvPr/>
        </p:nvSpPr>
        <p:spPr>
          <a:xfrm>
            <a:off x="2971800" y="2438400"/>
            <a:ext cx="4876800" cy="609600"/>
          </a:xfrm>
          <a:prstGeom prst="borderCallout1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B0F0"/>
                </a:solidFill>
              </a:rPr>
              <a:t>Mating operator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2000" y="6019800"/>
            <a:ext cx="5562600" cy="22860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ne Callout 1 8"/>
          <p:cNvSpPr/>
          <p:nvPr/>
        </p:nvSpPr>
        <p:spPr>
          <a:xfrm>
            <a:off x="2895600" y="5638800"/>
            <a:ext cx="3581400" cy="381000"/>
          </a:xfrm>
          <a:prstGeom prst="borderCallout1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Termination criteria satisfied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938784"/>
            <a:ext cx="7290054" cy="1499616"/>
          </a:xfrm>
        </p:spPr>
        <p:txBody>
          <a:bodyPr/>
          <a:lstStyle/>
          <a:p>
            <a:r>
              <a:rPr lang="en-US" sz="3200" b="1" dirty="0" smtClean="0">
                <a:latin typeface="Book Antiqua" pitchFamily="18" charset="0"/>
              </a:rPr>
              <a:t>Main Reference </a:t>
            </a:r>
            <a:endParaRPr lang="en-US" sz="3200" b="1" dirty="0" smtClean="0">
              <a:latin typeface="Book Antiqu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03955" y="2438400"/>
            <a:ext cx="7315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Cuevas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E., Cienfuegos, M.,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Zaldívar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D., Pérez-Cisneros, M. A swarm optimization algorithm inspired in the behavior of the social-spider, Expert Systems with Applications, 40 (16), (2013), pp. 6374-6384 </a:t>
            </a:r>
          </a:p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http://www.slideshare.net/afar1111/social-spider-optimization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475737" y="685800"/>
            <a:ext cx="7913688" cy="1074738"/>
          </a:xfrm>
          <a:prstGeom prst="rect">
            <a:avLst/>
          </a:prstGeom>
          <a:solidFill>
            <a:schemeClr val="tx1">
              <a:alpha val="56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2075" tIns="46038" rIns="92075" bIns="46038" anchor="ctr"/>
          <a:lstStyle>
            <a:lvl1pPr algn="r" eaLnBrk="0" hangingPunct="0"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1pPr>
            <a:lvl2pPr marL="742950" indent="-285750" algn="r" eaLnBrk="0" hangingPunct="0"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2pPr>
            <a:lvl3pPr marL="1143000" indent="-228600" algn="r" eaLnBrk="0" hangingPunct="0"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3pPr>
            <a:lvl4pPr marL="1600200" indent="-228600" algn="r" eaLnBrk="0" hangingPunct="0"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4pPr>
            <a:lvl5pPr marL="2057400" indent="-228600" algn="r" eaLnBrk="0" hangingPunct="0"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rgbClr val="FF92FB"/>
                </a:solidFill>
                <a:latin typeface="Arial" charset="0"/>
                <a:ea typeface="PMingLiU" pitchFamily="18" charset="-12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sz="6600" b="1" u="none" dirty="0">
                <a:solidFill>
                  <a:srgbClr val="FFFFCC"/>
                </a:solidFill>
                <a:latin typeface="Tahoma" pitchFamily="34" charset="0"/>
              </a:rPr>
              <a:t>Thank you</a:t>
            </a:r>
            <a:endParaRPr lang="en-US" sz="5400" b="1" u="none" dirty="0">
              <a:solidFill>
                <a:srgbClr val="FFFFCC"/>
              </a:solidFill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285998" y="5791200"/>
            <a:ext cx="4293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latin typeface="Book Antiqua" pitchFamily="18" charset="0"/>
              </a:rPr>
              <a:t>http://www.egyptscience.net</a:t>
            </a:r>
            <a:endParaRPr lang="ar-EG" sz="2400" dirty="0">
              <a:latin typeface="Book Antiqua" pitchFamily="18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839837" y="2133600"/>
            <a:ext cx="31854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Book Antiqua" pitchFamily="18" charset="0"/>
              </a:rPr>
              <a:t>sw_anter@yahoo.com</a:t>
            </a:r>
            <a:endParaRPr lang="ar-EG" sz="2400" dirty="0">
              <a:latin typeface="Book Antiqua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577" y="2706267"/>
            <a:ext cx="3098747" cy="305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1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2057400" y="339897"/>
            <a:ext cx="5431536" cy="1043402"/>
          </a:xfrm>
          <a:solidFill>
            <a:schemeClr val="bg1"/>
          </a:solidFill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latin typeface="Book Antiqua" pitchFamily="18" charset="0"/>
              </a:rPr>
              <a:t>Outline</a:t>
            </a:r>
            <a:endParaRPr lang="en-US" sz="36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gray">
          <a:xfrm>
            <a:off x="838200" y="1219200"/>
            <a:ext cx="7543800" cy="533400"/>
          </a:xfrm>
          <a:prstGeom prst="roundRect">
            <a:avLst>
              <a:gd name="adj" fmla="val 1904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1.Social spider optimization (SSO) </a:t>
            </a:r>
            <a:r>
              <a:rPr lang="en-US" sz="2000" b="1" dirty="0" smtClean="0">
                <a:latin typeface="Book Antiqua" pitchFamily="18" charset="0"/>
              </a:rPr>
              <a:t>(History and main idea)</a:t>
            </a:r>
            <a:endParaRPr lang="en-US" sz="2000" dirty="0">
              <a:latin typeface="Book Antiqua" pitchFamily="18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838200" y="2438400"/>
            <a:ext cx="7543800" cy="533400"/>
          </a:xfrm>
          <a:prstGeom prst="roundRect">
            <a:avLst>
              <a:gd name="adj" fmla="val 1904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3. Fitness evaluation</a:t>
            </a:r>
            <a:endParaRPr lang="en-US" sz="2400" b="1" dirty="0">
              <a:latin typeface="Book Antiqua" pitchFamily="18" charset="0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gray">
          <a:xfrm>
            <a:off x="838200" y="4953000"/>
            <a:ext cx="7543800" cy="533400"/>
          </a:xfrm>
          <a:prstGeom prst="roundRect">
            <a:avLst>
              <a:gd name="adj" fmla="val 1904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7. Mating operator</a:t>
            </a:r>
            <a:endParaRPr lang="en-US" sz="2400" b="1" dirty="0">
              <a:latin typeface="Book Antiqua" pitchFamily="18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838200" y="1905000"/>
            <a:ext cx="7468362" cy="533400"/>
          </a:xfrm>
          <a:prstGeom prst="roundRect">
            <a:avLst>
              <a:gd name="adj" fmla="val 1279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2. Initializing the population</a:t>
            </a:r>
            <a:endParaRPr lang="en-US" sz="2400" b="1" dirty="0">
              <a:latin typeface="Book Antiqua" pitchFamily="18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838200" y="4343400"/>
            <a:ext cx="7543800" cy="533400"/>
          </a:xfrm>
          <a:prstGeom prst="roundRect">
            <a:avLst>
              <a:gd name="adj" fmla="val 1279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6. Male cooperative operator</a:t>
            </a:r>
            <a:endParaRPr lang="en-US" sz="2400" b="1" dirty="0">
              <a:latin typeface="Book Antiqua" pitchFamily="18" charset="0"/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gray">
          <a:xfrm>
            <a:off x="838200" y="3048000"/>
            <a:ext cx="7543800" cy="533400"/>
          </a:xfrm>
          <a:prstGeom prst="roundRect">
            <a:avLst>
              <a:gd name="adj" fmla="val 1279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4. </a:t>
            </a:r>
            <a:r>
              <a:rPr lang="en-US" sz="2200" b="1" dirty="0" smtClean="0">
                <a:latin typeface="Book Antiqua" pitchFamily="18" charset="0"/>
              </a:rPr>
              <a:t>Modeling of the vibrations through the communal web</a:t>
            </a:r>
            <a:endParaRPr lang="en-US" sz="2200" b="1" dirty="0">
              <a:latin typeface="Book Antiqua" pitchFamily="18" charset="0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gray">
          <a:xfrm>
            <a:off x="838200" y="3657600"/>
            <a:ext cx="7543800" cy="533400"/>
          </a:xfrm>
          <a:prstGeom prst="roundRect">
            <a:avLst>
              <a:gd name="adj" fmla="val 1904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5. Female cooperative operator</a:t>
            </a:r>
            <a:endParaRPr lang="en-US" sz="2400" b="1" dirty="0">
              <a:latin typeface="Book Antiqua" pitchFamily="18" charset="0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gray">
          <a:xfrm>
            <a:off x="838200" y="5562600"/>
            <a:ext cx="7543800" cy="533400"/>
          </a:xfrm>
          <a:prstGeom prst="roundRect">
            <a:avLst>
              <a:gd name="adj" fmla="val 12796"/>
            </a:avLst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sz="2400" b="1" dirty="0" smtClean="0">
                <a:latin typeface="Book Antiqua" pitchFamily="18" charset="0"/>
              </a:rPr>
              <a:t>8. Social spider optimization algorithm</a:t>
            </a:r>
            <a:endParaRPr lang="en-US" sz="2400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457200"/>
            <a:ext cx="7290054" cy="1499616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Social spider optimization 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 and main idea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4184904" cy="4023360"/>
          </a:xfrm>
        </p:spPr>
        <p:txBody>
          <a:bodyPr>
            <a:normAutofit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majority of the spiders are solitary which means that they spend most of their lives without interacting with others.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Among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35 000 spider species observed and described by scientists, some species are social.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These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spiders live in groups. Based on these social spiders,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 spider optimization (SSO)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developed to optimize the problems.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3200" y="1600200"/>
            <a:ext cx="1933575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200" y="3962400"/>
            <a:ext cx="1905000" cy="212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1569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Social spider optimization 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 and main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4413504" cy="4023360"/>
          </a:xfrm>
        </p:spPr>
        <p:txBody>
          <a:bodyPr>
            <a:normAutofit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two fundamental components of a social spider colony, social members and communal web. 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 members is divided into males and females.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female spiders reaches 70%, while the number of male spiders reaches 30% of the total colony members.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Female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spider presents an attraction or dislike to other spiders according to their vibrations based on the weight and distance of the members </a:t>
            </a:r>
          </a:p>
        </p:txBody>
      </p:sp>
      <p:pic>
        <p:nvPicPr>
          <p:cNvPr id="5" name="Picture 4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1223962"/>
            <a:ext cx="1905000" cy="212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8096" y="3733800"/>
            <a:ext cx="1933575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0896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Social spider optimization 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 and main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4413504" cy="4023360"/>
          </a:xfrm>
        </p:spPr>
        <p:txBody>
          <a:bodyPr>
            <a:normAutofit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 spiders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divided into two classes, dominate and non-dominate male spiders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Dominant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male spiders, have better fitness characteristics in comparison to non-dominant.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Mating operation allows the information exchange among members and it is performed by dominant males and female(s). 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dominant male mates with one or all females within a specific range to produce offspring. </a:t>
            </a:r>
          </a:p>
          <a:p>
            <a:pPr algn="just">
              <a:buFont typeface="Arial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1223962"/>
            <a:ext cx="1905000" cy="212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8096" y="3733800"/>
            <a:ext cx="1933575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539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Social spider optimization 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 and main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4489704" cy="4023360"/>
          </a:xfrm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social spider optimization algorithm (SSO), 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communal web represents the 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 space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search space of the optimization problem seen as a hyper-dimensional spider web.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 within the search space represents a spider position. </a:t>
            </a:r>
          </a:p>
          <a:p>
            <a:pPr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weight of each spider represents the fitness value of the solution.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1295400"/>
            <a:ext cx="1905000" cy="212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8096" y="3805238"/>
            <a:ext cx="1933575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644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Social spider optimization 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 and main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09800"/>
            <a:ext cx="4108704" cy="4023360"/>
          </a:xfrm>
        </p:spPr>
        <p:txBody>
          <a:bodyPr>
            <a:normAutofit fontScale="92500"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foraging behavior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social spider can be described as the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cooperative movement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spiders towards the food source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position.</a:t>
            </a:r>
          </a:p>
          <a:p>
            <a:pPr lvl="0" algn="just"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Spiders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very sensitive to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vibratory stimulation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vibrations on their webs notify them of the capture of prey.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spider on the web holds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position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fitness value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solution.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a spider moves to a new position, it generates a vibration which is propagated over the web. Each vibration holds the information of one spider and other spiders can get the information.</a:t>
            </a:r>
          </a:p>
          <a:p>
            <a:pPr>
              <a:buFont typeface="Arial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anter\Desktop\image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1447800"/>
            <a:ext cx="2266950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3" descr="C:\Users\anter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8925" y="4124325"/>
            <a:ext cx="2200275" cy="189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6205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 spider optimization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kern="0" cap="none" spc="0" dirty="0">
                <a:solidFill>
                  <a:srgbClr val="C00000"/>
                </a:solidFill>
              </a:rPr>
              <a:t>Schematic </a:t>
            </a:r>
            <a:r>
              <a:rPr lang="en-US" sz="2000" dirty="0">
                <a:solidFill>
                  <a:srgbClr val="C00000"/>
                </a:solidFill>
              </a:rPr>
              <a:t>data-flow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990" y="2084832"/>
            <a:ext cx="7391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9131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OFile" ma:contentTypeID="0x0101006025706CF4CD034688BEBAE97A2E701D020200C3831ACA17D8814887A164412888521E" ma:contentTypeVersion="7" ma:contentTypeDescription="Create a new document." ma:contentTypeScope="" ma:versionID="ed1fea5d08807278759d338940aa9e8f">
  <xsd:schema xmlns:xsd="http://www.w3.org/2001/XMLSchema" xmlns:xs="http://www.w3.org/2001/XMLSchema" xmlns:p="http://schemas.microsoft.com/office/2006/metadata/properties" xmlns:ns2="145c5697-5eb5-440b-b2f1-a8273fb59250" targetNamespace="http://schemas.microsoft.com/office/2006/metadata/properties" ma:root="true" ma:fieldsID="174e4b03d57b3d621fa064bbab783e99" ns2:_="">
    <xsd:import namespace="145c5697-5eb5-440b-b2f1-a8273fb59250"/>
    <xsd:element name="properties">
      <xsd:complexType>
        <xsd:sequence>
          <xsd:element name="documentManagement">
            <xsd:complexType>
              <xsd:all>
                <xsd:element ref="ns2:AssetId" minOccurs="0"/>
                <xsd:element ref="ns2:AuthoringAssetId" minOccurs="0"/>
                <xsd:element ref="ns2:AssetType" minOccurs="0"/>
                <xsd:element ref="ns2:Markets" minOccurs="0"/>
                <xsd:element ref="ns2:NumericAssetId" minOccurs="0"/>
                <xsd:element ref="ns2:AppV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5c5697-5eb5-440b-b2f1-a8273fb59250" elementFormDefault="qualified">
    <xsd:import namespace="http://schemas.microsoft.com/office/2006/documentManagement/types"/>
    <xsd:import namespace="http://schemas.microsoft.com/office/infopath/2007/PartnerControls"/>
    <xsd:element name="AssetId" ma:index="8" nillable="true" ma:displayName="AssetId" ma:indexed="true" ma:internalName="AssetId" ma:readOnly="false">
      <xsd:simpleType>
        <xsd:restriction base="dms:Text"/>
      </xsd:simpleType>
    </xsd:element>
    <xsd:element name="AuthoringAssetId" ma:index="9" nillable="true" ma:displayName="AuthoringAssetId" ma:indexed="true" ma:internalName="AuthoringAssetId" ma:readOnly="false">
      <xsd:simpleType>
        <xsd:restriction base="dms:Text"/>
      </xsd:simpleType>
    </xsd:element>
    <xsd:element name="AssetType" ma:index="10" nillable="true" ma:displayName="AssetType" ma:internalName="AssetType" ma:readOnly="false">
      <xsd:simpleType>
        <xsd:restriction base="dms:Text"/>
      </xsd:simpleType>
    </xsd:element>
    <xsd:element name="Markets" ma:index="11" nillable="true" ma:displayName="Markets" ma:internalName="Markets" ma:readOnly="false">
      <xsd:simpleType>
        <xsd:restriction base="dms:Text"/>
      </xsd:simpleType>
    </xsd:element>
    <xsd:element name="NumericAssetId" ma:index="12" nillable="true" ma:displayName="NumericAssetId" ma:indexed="true" ma:internalName="NumericAssetId" ma:readOnly="false">
      <xsd:simpleType>
        <xsd:restriction base="dms:Unknown"/>
      </xsd:simpleType>
    </xsd:element>
    <xsd:element name="AppVer" ma:index="13" nillable="true" ma:displayName="AppVer" ma:internalName="AppVer" ma:readOnly="fals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umericAssetId xmlns="145c5697-5eb5-440b-b2f1-a8273fb59250" xsi:nil="true"/>
    <AssetType xmlns="145c5697-5eb5-440b-b2f1-a8273fb59250">TP</AssetType>
    <Markets xmlns="145c5697-5eb5-440b-b2f1-a8273fb59250" xsi:nil="true"/>
    <AppVer xmlns="145c5697-5eb5-440b-b2f1-a8273fb59250" xsi:nil="true"/>
    <AuthoringAssetId xmlns="145c5697-5eb5-440b-b2f1-a8273fb59250">TP001136798</AuthoringAssetId>
    <AssetId xmlns="145c5697-5eb5-440b-b2f1-a8273fb59250">TS001136798</AssetId>
  </documentManagement>
</p:properties>
</file>

<file path=customXml/itemProps1.xml><?xml version="1.0" encoding="utf-8"?>
<ds:datastoreItem xmlns:ds="http://schemas.openxmlformats.org/officeDocument/2006/customXml" ds:itemID="{58CA31F6-E069-4687-8F41-85A94332463F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C0572795-6DF4-4800-A75E-EA2C034842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6E3835-C4DD-4E9D-8A33-A769C0832C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5c5697-5eb5-440b-b2f1-a8273fb592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4.xml><?xml version="1.0" encoding="utf-8"?>
<ds:datastoreItem xmlns:ds="http://schemas.openxmlformats.org/officeDocument/2006/customXml" ds:itemID="{807629BD-84F2-4311-A759-ED5FB840AFC5}">
  <ds:schemaRefs>
    <ds:schemaRef ds:uri="http://schemas.microsoft.com/office/2006/documentManagement/types"/>
    <ds:schemaRef ds:uri="http://purl.org/dc/elements/1.1/"/>
    <ds:schemaRef ds:uri="http://purl.org/dc/dcmitype/"/>
    <ds:schemaRef ds:uri="145c5697-5eb5-440b-b2f1-a8273fb59250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4425</TotalTime>
  <Words>1188</Words>
  <Application>Microsoft Office PowerPoint</Application>
  <PresentationFormat>On-screen Show (4:3)</PresentationFormat>
  <Paragraphs>114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PMingLiU</vt:lpstr>
      <vt:lpstr>Arial</vt:lpstr>
      <vt:lpstr>Book Antiqua</vt:lpstr>
      <vt:lpstr>Calibri</vt:lpstr>
      <vt:lpstr>Tahoma</vt:lpstr>
      <vt:lpstr>Times New Roman</vt:lpstr>
      <vt:lpstr>Tw Cen MT</vt:lpstr>
      <vt:lpstr>Tw Cen MT Condensed</vt:lpstr>
      <vt:lpstr>Wingdings</vt:lpstr>
      <vt:lpstr>Wingdings 3</vt:lpstr>
      <vt:lpstr>Integral</vt:lpstr>
      <vt:lpstr>PowerPoint Presentation</vt:lpstr>
      <vt:lpstr>Scientific Research Group in Egypt</vt:lpstr>
      <vt:lpstr>Outline</vt:lpstr>
      <vt:lpstr>SSO: Social spider optimization  History and main idea</vt:lpstr>
      <vt:lpstr>SSO: Social spider optimization  History and main idea</vt:lpstr>
      <vt:lpstr>SSO: Social spider optimization  History and main idea</vt:lpstr>
      <vt:lpstr>SSO: Social spider optimization  History and main idea</vt:lpstr>
      <vt:lpstr>SSO: Social spider optimization  History and main idea</vt:lpstr>
      <vt:lpstr>SSO: Social spider optimization  Schematic data-flow</vt:lpstr>
      <vt:lpstr>SSO: Initializing the population</vt:lpstr>
      <vt:lpstr>PowerPoint Presentation</vt:lpstr>
      <vt:lpstr>SSO: Fitness evaluation</vt:lpstr>
      <vt:lpstr>SSO:  Vibrations through the communal web</vt:lpstr>
      <vt:lpstr>Modeling of the vibrations through the communal web</vt:lpstr>
      <vt:lpstr>PowerPoint Presentation</vt:lpstr>
      <vt:lpstr>Modeling of the vibrations through the communal web</vt:lpstr>
      <vt:lpstr>Female cooperative operator</vt:lpstr>
      <vt:lpstr>Female cooperative operator</vt:lpstr>
      <vt:lpstr>Male cooperative operator</vt:lpstr>
      <vt:lpstr>Male cooperative operator</vt:lpstr>
      <vt:lpstr>Mating operator</vt:lpstr>
      <vt:lpstr>Social spider optimization Algorithm</vt:lpstr>
      <vt:lpstr>Social spider optimization algorithm</vt:lpstr>
      <vt:lpstr>Main Reference </vt:lpstr>
      <vt:lpstr>PowerPoint Presentation</vt:lpstr>
    </vt:vector>
  </TitlesOfParts>
  <Company>Theme Gallery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presentation slides (Clean lines design)</dc:title>
  <dc:creator>Theme Gallery</dc:creator>
  <cp:lastModifiedBy>Dr.Abo Ela</cp:lastModifiedBy>
  <cp:revision>539</cp:revision>
  <dcterms:created xsi:type="dcterms:W3CDTF">2004-07-10T03:06:56Z</dcterms:created>
  <dcterms:modified xsi:type="dcterms:W3CDTF">2015-06-04T20:03:53Z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ugNumber">
    <vt:lpwstr>490681L</vt:lpwstr>
  </property>
  <property fmtid="{D5CDD505-2E9C-101B-9397-08002B2CF9AE}" pid="3" name="TPInstallLocation">
    <vt:lpwstr>{Document Themes}</vt:lpwstr>
  </property>
  <property fmtid="{D5CDD505-2E9C-101B-9397-08002B2CF9AE}" pid="4" name="PrimaryImageGen">
    <vt:lpwstr>1</vt:lpwstr>
  </property>
  <property fmtid="{D5CDD505-2E9C-101B-9397-08002B2CF9AE}" pid="5" name="display_urn:schemas-microsoft-com:office:office#APAuthor">
    <vt:lpwstr>REDMOND\cynvey</vt:lpwstr>
  </property>
  <property fmtid="{D5CDD505-2E9C-101B-9397-08002B2CF9AE}" pid="6" name="APAuthor">
    <vt:lpwstr>191</vt:lpwstr>
  </property>
  <property fmtid="{D5CDD505-2E9C-101B-9397-08002B2CF9AE}" pid="7" name="Milestone">
    <vt:lpwstr>Continuous</vt:lpwstr>
  </property>
  <property fmtid="{D5CDD505-2E9C-101B-9397-08002B2CF9AE}" pid="8" name="TPAppVersion">
    <vt:lpwstr>11</vt:lpwstr>
  </property>
  <property fmtid="{D5CDD505-2E9C-101B-9397-08002B2CF9AE}" pid="9" name="TPCommandLine">
    <vt:lpwstr>{PP} {FilePath}</vt:lpwstr>
  </property>
  <property fmtid="{D5CDD505-2E9C-101B-9397-08002B2CF9AE}" pid="10" name="IsSearchable">
    <vt:lpwstr>0</vt:lpwstr>
  </property>
  <property fmtid="{D5CDD505-2E9C-101B-9397-08002B2CF9AE}" pid="11" name="NumericId">
    <vt:lpwstr>-1.00000000000000</vt:lpwstr>
  </property>
  <property fmtid="{D5CDD505-2E9C-101B-9397-08002B2CF9AE}" pid="12" name="PublishTargets">
    <vt:lpwstr>OfficeOnline</vt:lpwstr>
  </property>
  <property fmtid="{D5CDD505-2E9C-101B-9397-08002B2CF9AE}" pid="13" name="TPLaunchHelpLinkType">
    <vt:lpwstr>Template</vt:lpwstr>
  </property>
  <property fmtid="{D5CDD505-2E9C-101B-9397-08002B2CF9AE}" pid="14" name="TPFriendlyName">
    <vt:lpwstr>Sample presentation slides (Clean lines design)</vt:lpwstr>
  </property>
  <property fmtid="{D5CDD505-2E9C-101B-9397-08002B2CF9AE}" pid="15" name="display_urn:schemas-microsoft-com:office:office#APEditor">
    <vt:lpwstr>REDMOND\v-luannv</vt:lpwstr>
  </property>
  <property fmtid="{D5CDD505-2E9C-101B-9397-08002B2CF9AE}" pid="16" name="APEditor">
    <vt:lpwstr>92</vt:lpwstr>
  </property>
  <property fmtid="{D5CDD505-2E9C-101B-9397-08002B2CF9AE}" pid="17" name="Provider">
    <vt:lpwstr>EY001138790</vt:lpwstr>
  </property>
  <property fmtid="{D5CDD505-2E9C-101B-9397-08002B2CF9AE}" pid="18" name="SourceTitle">
    <vt:lpwstr>Sample presentation slides (Clean lines design)</vt:lpwstr>
  </property>
  <property fmtid="{D5CDD505-2E9C-101B-9397-08002B2CF9AE}" pid="19" name="TPApplication">
    <vt:lpwstr>PowerPoint</vt:lpwstr>
  </property>
  <property fmtid="{D5CDD505-2E9C-101B-9397-08002B2CF9AE}" pid="20" name="TPLaunchHelpLink">
    <vt:lpwstr/>
  </property>
  <property fmtid="{D5CDD505-2E9C-101B-9397-08002B2CF9AE}" pid="21" name="TemplateType">
    <vt:lpwstr>Presentations</vt:lpwstr>
  </property>
  <property fmtid="{D5CDD505-2E9C-101B-9397-08002B2CF9AE}" pid="22" name="OpenTemplate">
    <vt:lpwstr>1</vt:lpwstr>
  </property>
  <property fmtid="{D5CDD505-2E9C-101B-9397-08002B2CF9AE}" pid="23" name="UACurrentWords">
    <vt:lpwstr>0</vt:lpwstr>
  </property>
  <property fmtid="{D5CDD505-2E9C-101B-9397-08002B2CF9AE}" pid="24" name="UALocRecommendation">
    <vt:lpwstr>Localize</vt:lpwstr>
  </property>
  <property fmtid="{D5CDD505-2E9C-101B-9397-08002B2CF9AE}" pid="25" name="Applications">
    <vt:lpwstr>79;#Template 12;#64;#PowerPoint 2003;#67;#PowerPoint - Design Templt 12;#182;#Office XP;#65;#Microsoft Office PowerPoint 2007;#66;#PowerPoint - Design Templt 2003</vt:lpwstr>
  </property>
  <property fmtid="{D5CDD505-2E9C-101B-9397-08002B2CF9AE}" pid="26" name="TemplateStatus">
    <vt:lpwstr>Complete</vt:lpwstr>
  </property>
  <property fmtid="{D5CDD505-2E9C-101B-9397-08002B2CF9AE}" pid="27" name="ContentTypeId">
    <vt:lpwstr>0x0101006025706CF4CD034688BEBAE97A2E701D020200C3831ACA17D8814887A164412888521E</vt:lpwstr>
  </property>
  <property fmtid="{D5CDD505-2E9C-101B-9397-08002B2CF9AE}" pid="28" name="IsDeleted">
    <vt:lpwstr>0</vt:lpwstr>
  </property>
  <property fmtid="{D5CDD505-2E9C-101B-9397-08002B2CF9AE}" pid="29" name="ShowIn">
    <vt:lpwstr>Show everywhere</vt:lpwstr>
  </property>
  <property fmtid="{D5CDD505-2E9C-101B-9397-08002B2CF9AE}" pid="30" name="PublishStatusLookup">
    <vt:lpwstr>259247</vt:lpwstr>
  </property>
  <property fmtid="{D5CDD505-2E9C-101B-9397-08002B2CF9AE}" pid="31" name="TPClientViewer">
    <vt:lpwstr>Microsoft Office PowerPoint</vt:lpwstr>
  </property>
  <property fmtid="{D5CDD505-2E9C-101B-9397-08002B2CF9AE}" pid="32" name="TPComponent">
    <vt:lpwstr>PPTFiles</vt:lpwstr>
  </property>
  <property fmtid="{D5CDD505-2E9C-101B-9397-08002B2CF9AE}" pid="33" name="TPNamespace">
    <vt:lpwstr>POWERPNT</vt:lpwstr>
  </property>
  <property fmtid="{D5CDD505-2E9C-101B-9397-08002B2CF9AE}" pid="34" name="APTrustLevel">
    <vt:lpwstr>1.00000000000000</vt:lpwstr>
  </property>
  <property fmtid="{D5CDD505-2E9C-101B-9397-08002B2CF9AE}" pid="35" name="TrustLevel">
    <vt:lpwstr>Microsoft Managed Content</vt:lpwstr>
  </property>
  <property fmtid="{D5CDD505-2E9C-101B-9397-08002B2CF9AE}" pid="36" name="Content Type">
    <vt:lpwstr>OOFile</vt:lpwstr>
  </property>
</Properties>
</file>