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968" autoAdjust="0"/>
  </p:normalViewPr>
  <p:slideViewPr>
    <p:cSldViewPr>
      <p:cViewPr>
        <p:scale>
          <a:sx n="66" d="100"/>
          <a:sy n="66" d="100"/>
        </p:scale>
        <p:origin x="-1286" y="6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56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a:xfrm>
            <a:off x="539552" y="6381328"/>
            <a:ext cx="3200400" cy="283800"/>
          </a:xfrm>
        </p:spPr>
        <p:txBody>
          <a:bodyPr/>
          <a:lstStyle/>
          <a:p>
            <a:fld id="{D4C3DDF5-B59D-4F04-B3FA-4D95F1376561}" type="datetimeFigureOut">
              <a:rPr lang="en-US" altLang="zh-CN" smtClean="0"/>
              <a:pPr/>
              <a:t>11/12/2015</a:t>
            </a:fld>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ED8B795B-BD8E-45B9-99C1-D0446CE43781}" type="slidenum">
              <a:rPr lang="en-US" altLang="zh-CN" smtClean="0"/>
              <a:pPr/>
              <a:t>‹#›</a:t>
            </a:fld>
            <a:endParaRPr lang="en-US" altLang="zh-CN"/>
          </a:p>
        </p:txBody>
      </p:sp>
      <p:pic>
        <p:nvPicPr>
          <p:cNvPr id="33795" name="Picture 3" descr="C:\WORK\Work\Research\Talks\科大视觉\2.JPG"/>
          <p:cNvPicPr>
            <a:picLocks noChangeAspect="1" noChangeArrowheads="1"/>
          </p:cNvPicPr>
          <p:nvPr userDrawn="1"/>
        </p:nvPicPr>
        <p:blipFill>
          <a:blip r:embed="rId2" cstate="print"/>
          <a:srcRect/>
          <a:stretch>
            <a:fillRect/>
          </a:stretch>
        </p:blipFill>
        <p:spPr bwMode="auto">
          <a:xfrm>
            <a:off x="0" y="0"/>
            <a:ext cx="2971800" cy="704850"/>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C646559B-2C79-4653-B1BD-2D1932ABFA62}" type="datetimeFigureOut">
              <a:rPr lang="en-US" altLang="zh-CN" smtClean="0"/>
              <a:pPr/>
              <a:t>11/12/2015</a:t>
            </a:fld>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CC852011-B2AF-41A3-A233-A4EBB9232E30}" type="slidenum">
              <a:rPr lang="en-US" altLang="zh-CN" smtClean="0"/>
              <a:pPr/>
              <a:t>‹#›</a:t>
            </a:fld>
            <a:endParaRPr lang="en-US" altLang="zh-CN"/>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3DD33235-DF62-489D-BA20-16E90D0CB0BA}" type="datetimeFigureOut">
              <a:rPr lang="en-US" altLang="zh-CN" smtClean="0"/>
              <a:pPr/>
              <a:t>11/12/2015</a:t>
            </a:fld>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3513F35E-8445-4DD7-AD83-E79898BD25EB}" type="slidenum">
              <a:rPr lang="en-US" altLang="zh-CN" smtClean="0"/>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539552" y="6400800"/>
            <a:ext cx="2734000" cy="283800"/>
          </a:xfrm>
        </p:spPr>
        <p:txBody>
          <a:bodyPr/>
          <a:lstStyle/>
          <a:p>
            <a:fld id="{B2A86175-C425-40CB-ACEC-4A96DA30BDB9}" type="datetimeFigureOut">
              <a:rPr lang="en-US" altLang="zh-CN" smtClean="0"/>
              <a:pPr/>
              <a:t>11/12/2015</a:t>
            </a:fld>
            <a:endParaRPr lang="en-US" altLang="zh-CN" dirty="0"/>
          </a:p>
        </p:txBody>
      </p:sp>
      <p:sp>
        <p:nvSpPr>
          <p:cNvPr id="5" name="页脚占位符 4"/>
          <p:cNvSpPr>
            <a:spLocks noGrp="1"/>
          </p:cNvSpPr>
          <p:nvPr>
            <p:ph type="ftr" sz="quarter" idx="11"/>
          </p:nvPr>
        </p:nvSpPr>
        <p:spPr>
          <a:xfrm>
            <a:off x="5330952" y="6400800"/>
            <a:ext cx="3733800" cy="283800"/>
          </a:xfrm>
        </p:spPr>
        <p:txBody>
          <a:bodyPr/>
          <a:lstStyle/>
          <a:p>
            <a:endParaRPr lang="en-US" altLang="zh-CN"/>
          </a:p>
        </p:txBody>
      </p:sp>
      <p:sp>
        <p:nvSpPr>
          <p:cNvPr id="6" name="灯片编号占位符 5"/>
          <p:cNvSpPr>
            <a:spLocks noGrp="1"/>
          </p:cNvSpPr>
          <p:nvPr>
            <p:ph type="sldNum" sz="quarter" idx="12"/>
          </p:nvPr>
        </p:nvSpPr>
        <p:spPr/>
        <p:txBody>
          <a:bodyPr/>
          <a:lstStyle/>
          <a:p>
            <a:fld id="{B8BCE2D4-E394-48AF-B5FB-7708D2CC5F49}" type="slidenum">
              <a:rPr lang="en-US" altLang="zh-CN" smtClean="0"/>
              <a:pPr/>
              <a:t>‹#›</a:t>
            </a:fld>
            <a:endParaRPr lang="en-US" altLang="zh-CN"/>
          </a:p>
        </p:txBody>
      </p:sp>
      <p:pic>
        <p:nvPicPr>
          <p:cNvPr id="8" name="Picture 2" descr="C:\WORK\Work\Research\Talks\科大视觉\USTC_logo.png"/>
          <p:cNvPicPr>
            <a:picLocks noChangeAspect="1" noChangeArrowheads="1"/>
          </p:cNvPicPr>
          <p:nvPr userDrawn="1"/>
        </p:nvPicPr>
        <p:blipFill>
          <a:blip r:embed="rId2" cstate="print"/>
          <a:srcRect/>
          <a:stretch>
            <a:fillRect/>
          </a:stretch>
        </p:blipFill>
        <p:spPr bwMode="auto">
          <a:xfrm>
            <a:off x="0" y="6309320"/>
            <a:ext cx="548680" cy="548680"/>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79E6044-1468-4799-A69B-ED11FFDE73F2}" type="datetimeFigureOut">
              <a:rPr lang="en-US" altLang="zh-CN" smtClean="0"/>
              <a:pPr/>
              <a:t>11/12/2015</a:t>
            </a:fld>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DF769D68-4A17-4E1F-A371-5DCEA9CD0145}" type="slidenum">
              <a:rPr lang="en-US" altLang="zh-CN" smtClean="0"/>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1CE8C65F-9956-4974-AB5B-31EEFB3F3076}" type="datetimeFigureOut">
              <a:rPr lang="en-US" altLang="zh-CN" smtClean="0"/>
              <a:pPr/>
              <a:t>11/12/2015</a:t>
            </a:fld>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E8FBCB3B-B52B-46CD-B2B0-82CBD9296473}" type="slidenum">
              <a:rPr lang="en-US" altLang="zh-CN" smtClean="0"/>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90CE903E-CC0E-4A00-8CCA-9AB3CBE2347A}" type="datetimeFigureOut">
              <a:rPr lang="en-US" altLang="zh-CN" smtClean="0"/>
              <a:pPr/>
              <a:t>11/12/2015</a:t>
            </a:fld>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D735C826-46FD-40DE-AD54-43CF932E3E99}" type="slidenum">
              <a:rPr lang="en-US" altLang="zh-CN" smtClean="0"/>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8B944242-2979-4CCF-AF17-965804E545FE}" type="datetimeFigureOut">
              <a:rPr lang="en-US" altLang="zh-CN" smtClean="0"/>
              <a:pPr/>
              <a:t>11/12/2015</a:t>
            </a:fld>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3A364881-CF0C-4F77-B868-9ECD9DE6F4DF}" type="slidenum">
              <a:rPr lang="en-US" altLang="zh-CN" smtClean="0"/>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8CDDA9-5843-4F9F-85EE-1074F798612A}" type="datetimeFigureOut">
              <a:rPr lang="en-US" altLang="zh-CN" smtClean="0"/>
              <a:pPr/>
              <a:t>11/12/2015</a:t>
            </a:fld>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524B5D60-67BC-4092-89A9-D82421A094F8}"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AD8222A4-6265-43B0-B62D-FE6DDA680EDE}" type="datetimeFigureOut">
              <a:rPr lang="en-US" altLang="zh-CN" smtClean="0"/>
              <a:pPr/>
              <a:t>11/12/2015</a:t>
            </a:fld>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84297263-F994-4872-B616-DCBE351D24EA}" type="slidenum">
              <a:rPr lang="en-US" altLang="zh-CN" smtClean="0"/>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3676179D-6A67-40EB-93AA-3C3A0BDEFC79}" type="datetimeFigureOut">
              <a:rPr lang="en-US" altLang="zh-CN" smtClean="0"/>
              <a:pPr/>
              <a:t>11/12/2015</a:t>
            </a:fld>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16CAAD58-8941-4268-A1DC-45BE91F9788A}"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539552" y="6381328"/>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D1552DE6-CCD5-4588-A99C-100B920DC1ED}" type="datetimeFigureOut">
              <a:rPr lang="en-US" altLang="zh-CN" smtClean="0"/>
              <a:pPr/>
              <a:t>11/12/2015</a:t>
            </a:fld>
            <a:endParaRPr lang="en-US" altLang="zh-CN"/>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en-US" altLang="zh-CN"/>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53826D75-ED1F-450F-BBC3-3659E6D382DB}" type="slidenum">
              <a:rPr lang="en-US" altLang="zh-CN" smtClean="0"/>
              <a:pPr/>
              <a:t>‹#›</a:t>
            </a:fld>
            <a:endParaRPr lang="en-US" altLang="zh-CN"/>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67544" y="2060848"/>
            <a:ext cx="8458200" cy="1222375"/>
          </a:xfrm>
        </p:spPr>
        <p:txBody>
          <a:bodyPr/>
          <a:lstStyle/>
          <a:p>
            <a:pPr fontAlgn="auto">
              <a:spcAft>
                <a:spcPts val="0"/>
              </a:spcAft>
              <a:defRPr/>
            </a:pPr>
            <a:r>
              <a:rPr lang="en-US" altLang="zh-CN" dirty="0" smtClean="0"/>
              <a:t>Pyretic Programming</a:t>
            </a:r>
            <a:endParaRPr lang="zh-CN" altLang="en-US" dirty="0"/>
          </a:p>
        </p:txBody>
      </p:sp>
      <p:sp>
        <p:nvSpPr>
          <p:cNvPr id="5123" name="副标题 2"/>
          <p:cNvSpPr>
            <a:spLocks noGrp="1"/>
          </p:cNvSpPr>
          <p:nvPr>
            <p:ph type="subTitle" idx="1"/>
          </p:nvPr>
        </p:nvSpPr>
        <p:spPr>
          <a:xfrm>
            <a:off x="1371600" y="3260576"/>
            <a:ext cx="6400800" cy="1752600"/>
          </a:xfrm>
        </p:spPr>
        <p:txBody>
          <a:bodyPr/>
          <a:lstStyle/>
          <a:p>
            <a:pPr marR="0"/>
            <a:endParaRPr lang="zh-CN" altLang="en-US"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Language Basics: Filter Policy</a:t>
            </a:r>
            <a:endParaRPr lang="zh-CN" altLang="en-US" dirty="0"/>
          </a:p>
        </p:txBody>
      </p:sp>
      <p:sp>
        <p:nvSpPr>
          <p:cNvPr id="3" name="内容占位符 2"/>
          <p:cNvSpPr>
            <a:spLocks noGrp="1"/>
          </p:cNvSpPr>
          <p:nvPr>
            <p:ph idx="1"/>
          </p:nvPr>
        </p:nvSpPr>
        <p:spPr/>
        <p:txBody>
          <a:bodyPr>
            <a:normAutofit/>
          </a:bodyPr>
          <a:lstStyle/>
          <a:p>
            <a:r>
              <a:rPr lang="en-US" altLang="zh-CN" sz="2800" dirty="0" smtClean="0"/>
              <a:t>Filter policies are policies that don't change the packet - either a set containing just the packet is returned or the empty set is returned.</a:t>
            </a:r>
          </a:p>
          <a:p>
            <a:pPr lvl="1"/>
            <a:r>
              <a:rPr lang="en-US" altLang="zh-CN" sz="2400" dirty="0" smtClean="0"/>
              <a:t>match, drop, identity</a:t>
            </a:r>
          </a:p>
          <a:p>
            <a:pPr lvl="1"/>
            <a:r>
              <a:rPr lang="en-US" altLang="zh-CN" sz="2400" dirty="0" smtClean="0"/>
              <a:t>negation (~), conjunction (&amp;), and disjunction (|) are only defined on filter policies </a:t>
            </a:r>
            <a:endParaRPr lang="zh-CN" alt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Language Basics: Filter Policy</a:t>
            </a:r>
            <a:endParaRPr lang="zh-CN" altLang="en-US" dirty="0"/>
          </a:p>
        </p:txBody>
      </p:sp>
      <p:sp>
        <p:nvSpPr>
          <p:cNvPr id="3" name="内容占位符 2"/>
          <p:cNvSpPr>
            <a:spLocks noGrp="1"/>
          </p:cNvSpPr>
          <p:nvPr>
            <p:ph idx="1"/>
          </p:nvPr>
        </p:nvSpPr>
        <p:spPr/>
        <p:txBody>
          <a:bodyPr>
            <a:normAutofit/>
          </a:bodyPr>
          <a:lstStyle/>
          <a:p>
            <a:r>
              <a:rPr lang="en-US" altLang="zh-CN" sz="2800" dirty="0" smtClean="0"/>
              <a:t>A filter policy</a:t>
            </a:r>
          </a:p>
          <a:p>
            <a:endParaRPr lang="en-US" altLang="zh-CN" sz="2800" dirty="0" smtClean="0"/>
          </a:p>
          <a:p>
            <a:endParaRPr lang="en-US" altLang="zh-CN" sz="2800" dirty="0" smtClean="0"/>
          </a:p>
          <a:p>
            <a:r>
              <a:rPr lang="en-US" altLang="zh-CN" sz="2800" dirty="0" smtClean="0"/>
              <a:t>A policy</a:t>
            </a:r>
          </a:p>
          <a:p>
            <a:endParaRPr lang="en-US" altLang="zh-CN" sz="2800" dirty="0" smtClean="0"/>
          </a:p>
          <a:p>
            <a:endParaRPr lang="en-US" altLang="zh-CN" sz="2800" dirty="0" smtClean="0"/>
          </a:p>
          <a:p>
            <a:r>
              <a:rPr lang="en-US" altLang="zh-CN" sz="2800" dirty="0" smtClean="0"/>
              <a:t>~condition2 </a:t>
            </a:r>
            <a:r>
              <a:rPr lang="en-US" altLang="zh-CN" sz="2800" dirty="0" smtClean="0">
                <a:sym typeface="Wingdings" pitchFamily="2" charset="2"/>
              </a:rPr>
              <a:t> </a:t>
            </a:r>
            <a:r>
              <a:rPr lang="en-US" altLang="zh-CN" sz="2800" dirty="0" smtClean="0"/>
              <a:t>type error</a:t>
            </a:r>
          </a:p>
          <a:p>
            <a:r>
              <a:rPr lang="en-US" altLang="zh-CN" sz="2800" dirty="0" smtClean="0"/>
              <a:t>~condition1 </a:t>
            </a:r>
            <a:r>
              <a:rPr lang="en-US" altLang="zh-CN" sz="2800" dirty="0" smtClean="0">
                <a:sym typeface="Wingdings" pitchFamily="2" charset="2"/>
              </a:rPr>
              <a:t> OK</a:t>
            </a:r>
            <a:endParaRPr lang="zh-CN" altLang="en-US" sz="2800" dirty="0"/>
          </a:p>
        </p:txBody>
      </p:sp>
      <p:sp>
        <p:nvSpPr>
          <p:cNvPr id="5" name="TextBox 4"/>
          <p:cNvSpPr txBox="1"/>
          <p:nvPr/>
        </p:nvSpPr>
        <p:spPr>
          <a:xfrm>
            <a:off x="539552" y="2276872"/>
            <a:ext cx="8208912"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2000" dirty="0" smtClean="0"/>
              <a:t>condition1 = match(</a:t>
            </a:r>
            <a:r>
              <a:rPr lang="en-US" altLang="zh-CN" sz="2000" dirty="0" err="1" smtClean="0"/>
              <a:t>dstmac</a:t>
            </a:r>
            <a:r>
              <a:rPr lang="en-US" altLang="zh-CN" sz="2000" dirty="0" smtClean="0"/>
              <a:t>=</a:t>
            </a:r>
            <a:r>
              <a:rPr lang="en-US" altLang="zh-CN" sz="2000" dirty="0" err="1" smtClean="0"/>
              <a:t>EthAddr</a:t>
            </a:r>
            <a:r>
              <a:rPr lang="en-US" altLang="zh-CN" sz="2000" dirty="0" smtClean="0"/>
              <a:t>(00:00:00:00:00:01)) &amp; match(</a:t>
            </a:r>
            <a:r>
              <a:rPr lang="en-US" altLang="zh-CN" sz="2000" dirty="0" err="1" smtClean="0"/>
              <a:t>srcmac</a:t>
            </a:r>
            <a:r>
              <a:rPr lang="en-US" altLang="zh-CN" sz="2000" dirty="0" smtClean="0"/>
              <a:t>=</a:t>
            </a:r>
            <a:r>
              <a:rPr lang="en-US" altLang="zh-CN" sz="2000" dirty="0" err="1" smtClean="0"/>
              <a:t>EthAddr</a:t>
            </a:r>
            <a:r>
              <a:rPr lang="en-US" altLang="zh-CN" sz="2000" dirty="0" smtClean="0"/>
              <a:t>(00:00:00:00:00:02)) </a:t>
            </a:r>
            <a:endParaRPr lang="zh-CN" altLang="en-US" sz="2000" dirty="0"/>
          </a:p>
        </p:txBody>
      </p:sp>
      <p:sp>
        <p:nvSpPr>
          <p:cNvPr id="6" name="TextBox 5"/>
          <p:cNvSpPr txBox="1"/>
          <p:nvPr/>
        </p:nvSpPr>
        <p:spPr>
          <a:xfrm>
            <a:off x="539552" y="3717032"/>
            <a:ext cx="8208912"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2000" dirty="0" smtClean="0"/>
              <a:t>condition2 = match(</a:t>
            </a:r>
            <a:r>
              <a:rPr lang="en-US" altLang="zh-CN" sz="2000" dirty="0" err="1" smtClean="0"/>
              <a:t>dstmac</a:t>
            </a:r>
            <a:r>
              <a:rPr lang="en-US" altLang="zh-CN" sz="2000" dirty="0" smtClean="0"/>
              <a:t>=</a:t>
            </a:r>
            <a:r>
              <a:rPr lang="en-US" altLang="zh-CN" sz="2000" dirty="0" err="1" smtClean="0"/>
              <a:t>EthAddr</a:t>
            </a:r>
            <a:r>
              <a:rPr lang="en-US" altLang="zh-CN" sz="2000" dirty="0" smtClean="0"/>
              <a:t>(00:00:00:00:00:01)) &gt;&gt; match(</a:t>
            </a:r>
            <a:r>
              <a:rPr lang="en-US" altLang="zh-CN" sz="2000" dirty="0" err="1" smtClean="0"/>
              <a:t>srcmac</a:t>
            </a:r>
            <a:r>
              <a:rPr lang="en-US" altLang="zh-CN" sz="2000" dirty="0" smtClean="0"/>
              <a:t>=</a:t>
            </a:r>
            <a:r>
              <a:rPr lang="en-US" altLang="zh-CN" sz="2000" dirty="0" err="1" smtClean="0"/>
              <a:t>EthAddr</a:t>
            </a:r>
            <a:r>
              <a:rPr lang="en-US" altLang="zh-CN" sz="2000" dirty="0" smtClean="0"/>
              <a:t>(00:00:00:00:00:02)) </a:t>
            </a:r>
            <a:endParaRPr lang="zh-CN" altLang="en-US"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Language Basics: Conditional Execution</a:t>
            </a:r>
            <a:endParaRPr lang="zh-CN" altLang="en-US" dirty="0"/>
          </a:p>
        </p:txBody>
      </p:sp>
      <p:sp>
        <p:nvSpPr>
          <p:cNvPr id="3" name="内容占位符 2"/>
          <p:cNvSpPr>
            <a:spLocks noGrp="1"/>
          </p:cNvSpPr>
          <p:nvPr>
            <p:ph idx="1"/>
          </p:nvPr>
        </p:nvSpPr>
        <p:spPr/>
        <p:txBody>
          <a:bodyPr/>
          <a:lstStyle/>
          <a:p>
            <a:r>
              <a:rPr lang="en-US" altLang="zh-CN" dirty="0" smtClean="0"/>
              <a:t>Use filters for conditional execution</a:t>
            </a:r>
          </a:p>
          <a:p>
            <a:endParaRPr lang="en-US" altLang="zh-CN" dirty="0" smtClean="0"/>
          </a:p>
          <a:p>
            <a:endParaRPr lang="en-US" altLang="zh-CN" dirty="0" smtClean="0"/>
          </a:p>
          <a:p>
            <a:r>
              <a:rPr lang="en-US" altLang="zh-CN" dirty="0" smtClean="0"/>
              <a:t>or</a:t>
            </a:r>
            <a:endParaRPr lang="zh-CN" altLang="en-US" dirty="0"/>
          </a:p>
        </p:txBody>
      </p:sp>
      <p:sp>
        <p:nvSpPr>
          <p:cNvPr id="4" name="矩形 3"/>
          <p:cNvSpPr/>
          <p:nvPr/>
        </p:nvSpPr>
        <p:spPr>
          <a:xfrm>
            <a:off x="611560" y="2276872"/>
            <a:ext cx="7920880" cy="70788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altLang="zh-CN" sz="2000" dirty="0" smtClean="0"/>
              <a:t>split = (match(</a:t>
            </a:r>
            <a:r>
              <a:rPr lang="en-US" altLang="zh-CN" sz="2000" dirty="0" err="1" smtClean="0"/>
              <a:t>dstip</a:t>
            </a:r>
            <a:r>
              <a:rPr lang="en-US" altLang="zh-CN" sz="2000" dirty="0" smtClean="0"/>
              <a:t>=</a:t>
            </a:r>
            <a:r>
              <a:rPr lang="en-US" altLang="zh-CN" sz="2000" dirty="0" err="1" smtClean="0"/>
              <a:t>IPAddr</a:t>
            </a:r>
            <a:r>
              <a:rPr lang="en-US" altLang="zh-CN" sz="2000" dirty="0" smtClean="0"/>
              <a:t>('10.0.0.1')) &gt;&gt; fwd(1)) + (~match(</a:t>
            </a:r>
            <a:r>
              <a:rPr lang="en-US" altLang="zh-CN" sz="2000" dirty="0" err="1" smtClean="0"/>
              <a:t>dstip</a:t>
            </a:r>
            <a:r>
              <a:rPr lang="en-US" altLang="zh-CN" sz="2000" dirty="0" smtClean="0"/>
              <a:t>=</a:t>
            </a:r>
            <a:r>
              <a:rPr lang="en-US" altLang="zh-CN" sz="2000" dirty="0" err="1" smtClean="0"/>
              <a:t>IPAddr</a:t>
            </a:r>
            <a:r>
              <a:rPr lang="en-US" altLang="zh-CN" sz="2000" dirty="0" smtClean="0"/>
              <a:t>('10.0.0.1')) &gt;&gt; fwd(2)) </a:t>
            </a:r>
            <a:endParaRPr lang="zh-CN" altLang="en-US" sz="2000" dirty="0"/>
          </a:p>
        </p:txBody>
      </p:sp>
      <p:sp>
        <p:nvSpPr>
          <p:cNvPr id="5" name="矩形 4"/>
          <p:cNvSpPr/>
          <p:nvPr/>
        </p:nvSpPr>
        <p:spPr>
          <a:xfrm>
            <a:off x="683568" y="4005064"/>
            <a:ext cx="7344816" cy="40011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altLang="zh-CN" sz="2000" dirty="0" smtClean="0"/>
              <a:t>split = if_(match(</a:t>
            </a:r>
            <a:r>
              <a:rPr lang="en-US" altLang="zh-CN" sz="2000" dirty="0" err="1" smtClean="0"/>
              <a:t>dstip</a:t>
            </a:r>
            <a:r>
              <a:rPr lang="en-US" altLang="zh-CN" sz="2000" dirty="0" smtClean="0"/>
              <a:t>=</a:t>
            </a:r>
            <a:r>
              <a:rPr lang="en-US" altLang="zh-CN" sz="2000" dirty="0" err="1" smtClean="0"/>
              <a:t>IPAddr</a:t>
            </a:r>
            <a:r>
              <a:rPr lang="en-US" altLang="zh-CN" sz="2000" dirty="0" smtClean="0"/>
              <a:t>('10.0.0.1')),fwd(1),fwd(2)) </a:t>
            </a:r>
            <a:endParaRPr lang="zh-CN" altLang="en-US" sz="2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Query Policy</a:t>
            </a:r>
            <a:endParaRPr lang="zh-CN" altLang="en-US" dirty="0"/>
          </a:p>
        </p:txBody>
      </p:sp>
      <p:sp>
        <p:nvSpPr>
          <p:cNvPr id="3" name="内容占位符 2"/>
          <p:cNvSpPr>
            <a:spLocks noGrp="1"/>
          </p:cNvSpPr>
          <p:nvPr>
            <p:ph idx="1"/>
          </p:nvPr>
        </p:nvSpPr>
        <p:spPr/>
        <p:txBody>
          <a:bodyPr>
            <a:normAutofit/>
          </a:bodyPr>
          <a:lstStyle/>
          <a:p>
            <a:r>
              <a:rPr lang="en-US" altLang="zh-CN" sz="2800" dirty="0" smtClean="0"/>
              <a:t>Network monitors are just another simple type of policy that may be conjoined to any of the other policies</a:t>
            </a:r>
          </a:p>
          <a:p>
            <a:endParaRPr lang="zh-CN" altLang="en-US" sz="2800" dirty="0"/>
          </a:p>
        </p:txBody>
      </p:sp>
      <p:graphicFrame>
        <p:nvGraphicFramePr>
          <p:cNvPr id="4" name="表格 3"/>
          <p:cNvGraphicFramePr>
            <a:graphicFrameLocks noGrp="1"/>
          </p:cNvGraphicFramePr>
          <p:nvPr/>
        </p:nvGraphicFramePr>
        <p:xfrm>
          <a:off x="467544" y="3140968"/>
          <a:ext cx="8352928" cy="2804160"/>
        </p:xfrm>
        <a:graphic>
          <a:graphicData uri="http://schemas.openxmlformats.org/drawingml/2006/table">
            <a:tbl>
              <a:tblPr firstRow="1" bandRow="1">
                <a:tableStyleId>{5C22544A-7EE6-4342-B048-85BDC9FD1C3A}</a:tableStyleId>
              </a:tblPr>
              <a:tblGrid>
                <a:gridCol w="3096344"/>
                <a:gridCol w="5256584"/>
              </a:tblGrid>
              <a:tr h="370840">
                <a:tc>
                  <a:txBody>
                    <a:bodyPr/>
                    <a:lstStyle/>
                    <a:p>
                      <a:r>
                        <a:rPr lang="en-US" altLang="zh-CN" sz="2000" dirty="0" smtClean="0"/>
                        <a:t>Syntax</a:t>
                      </a:r>
                      <a:endParaRPr lang="zh-CN" altLang="en-US" sz="2000" dirty="0"/>
                    </a:p>
                  </a:txBody>
                  <a:tcPr/>
                </a:tc>
                <a:tc>
                  <a:txBody>
                    <a:bodyPr/>
                    <a:lstStyle/>
                    <a:p>
                      <a:r>
                        <a:rPr lang="en-US" altLang="zh-CN" sz="2000" dirty="0" smtClean="0"/>
                        <a:t>Summary</a:t>
                      </a:r>
                      <a:endParaRPr lang="zh-CN" altLang="en-US" sz="2000" dirty="0"/>
                    </a:p>
                  </a:txBody>
                  <a:tcPr/>
                </a:tc>
              </a:tr>
              <a:tr h="370840">
                <a:tc>
                  <a:txBody>
                    <a:bodyPr/>
                    <a:lstStyle/>
                    <a:p>
                      <a:r>
                        <a:rPr lang="en-US" altLang="zh-CN" sz="2000" dirty="0" smtClean="0"/>
                        <a:t>packets(limit = n, </a:t>
                      </a:r>
                      <a:r>
                        <a:rPr lang="en-US" altLang="zh-CN" sz="2000" dirty="0" err="1" smtClean="0"/>
                        <a:t>group_by</a:t>
                      </a:r>
                      <a:r>
                        <a:rPr lang="en-US" altLang="zh-CN" sz="2000" dirty="0" smtClean="0"/>
                        <a:t> = [f1,f2,...])</a:t>
                      </a:r>
                      <a:endParaRPr lang="zh-CN" altLang="en-US" sz="2000" dirty="0"/>
                    </a:p>
                  </a:txBody>
                  <a:tcPr/>
                </a:tc>
                <a:tc>
                  <a:txBody>
                    <a:bodyPr/>
                    <a:lstStyle/>
                    <a:p>
                      <a:r>
                        <a:rPr lang="en-US" altLang="zh-CN" sz="2000" dirty="0" smtClean="0"/>
                        <a:t>callback on every packet received  for up to n packets identical on fields f1, f2, ... </a:t>
                      </a:r>
                      <a:endParaRPr lang="zh-CN" altLang="en-US" sz="2000" dirty="0"/>
                    </a:p>
                  </a:txBody>
                  <a:tcPr/>
                </a:tc>
              </a:tr>
              <a:tr h="370840">
                <a:tc>
                  <a:txBody>
                    <a:bodyPr/>
                    <a:lstStyle/>
                    <a:p>
                      <a:r>
                        <a:rPr lang="en-US" altLang="zh-CN" sz="2000" dirty="0" err="1" smtClean="0"/>
                        <a:t>count_packets</a:t>
                      </a:r>
                      <a:r>
                        <a:rPr lang="en-US" altLang="zh-CN" sz="2000" dirty="0" smtClean="0"/>
                        <a:t>(interval = t, </a:t>
                      </a:r>
                      <a:r>
                        <a:rPr lang="en-US" altLang="zh-CN" sz="2000" dirty="0" err="1" smtClean="0"/>
                        <a:t>group_by</a:t>
                      </a:r>
                      <a:r>
                        <a:rPr lang="en-US" altLang="zh-CN" sz="2000" dirty="0" smtClean="0"/>
                        <a:t> = [f1,f2,...])</a:t>
                      </a:r>
                      <a:endParaRPr lang="zh-CN" altLang="en-US" sz="2000" dirty="0"/>
                    </a:p>
                  </a:txBody>
                  <a:tcPr/>
                </a:tc>
                <a:tc>
                  <a:txBody>
                    <a:bodyPr/>
                    <a:lstStyle/>
                    <a:p>
                      <a:r>
                        <a:rPr lang="en-US" altLang="zh-CN" sz="2000" dirty="0" smtClean="0"/>
                        <a:t>count every packet received,  callback every t seconds providing count for each group </a:t>
                      </a:r>
                      <a:endParaRPr lang="zh-CN" altLang="en-US" sz="2000" dirty="0"/>
                    </a:p>
                  </a:txBody>
                  <a:tcPr/>
                </a:tc>
              </a:tr>
              <a:tr h="370840">
                <a:tc>
                  <a:txBody>
                    <a:bodyPr/>
                    <a:lstStyle/>
                    <a:p>
                      <a:r>
                        <a:rPr lang="en-US" altLang="zh-CN" sz="2000" dirty="0" err="1" smtClean="0"/>
                        <a:t>count_bytes</a:t>
                      </a:r>
                      <a:r>
                        <a:rPr lang="en-US" altLang="zh-CN" sz="2000" dirty="0" smtClean="0"/>
                        <a:t>(interval = t, </a:t>
                      </a:r>
                      <a:r>
                        <a:rPr lang="en-US" altLang="zh-CN" sz="2000" dirty="0" err="1" smtClean="0"/>
                        <a:t>group_by</a:t>
                      </a:r>
                      <a:r>
                        <a:rPr lang="en-US" altLang="zh-CN" sz="2000" dirty="0" smtClean="0"/>
                        <a:t> = [f1,f2,...])</a:t>
                      </a:r>
                      <a:endParaRPr lang="zh-CN" altLang="en-US" sz="2000" dirty="0"/>
                    </a:p>
                  </a:txBody>
                  <a:tcPr/>
                </a:tc>
                <a:tc>
                  <a:txBody>
                    <a:bodyPr/>
                    <a:lstStyle/>
                    <a:p>
                      <a:r>
                        <a:rPr lang="en-US" altLang="zh-CN" sz="2000" dirty="0" smtClean="0"/>
                        <a:t>count every byte received, callback every t seconds providing count for each group </a:t>
                      </a:r>
                      <a:endParaRPr lang="zh-CN" altLang="en-US" sz="2000" dirty="0"/>
                    </a:p>
                  </a:txBody>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Query Policy</a:t>
            </a:r>
            <a:endParaRPr lang="zh-CN" altLang="en-US" dirty="0"/>
          </a:p>
        </p:txBody>
      </p:sp>
      <p:sp>
        <p:nvSpPr>
          <p:cNvPr id="3" name="内容占位符 2"/>
          <p:cNvSpPr>
            <a:spLocks noGrp="1"/>
          </p:cNvSpPr>
          <p:nvPr>
            <p:ph idx="1"/>
          </p:nvPr>
        </p:nvSpPr>
        <p:spPr/>
        <p:txBody>
          <a:bodyPr>
            <a:normAutofit/>
          </a:bodyPr>
          <a:lstStyle/>
          <a:p>
            <a:r>
              <a:rPr lang="en-US" altLang="zh-CN" sz="2600" dirty="0" smtClean="0"/>
              <a:t>For example, create a new query for the first packet arriving from each unique source IP</a:t>
            </a:r>
            <a:br>
              <a:rPr lang="en-US" altLang="zh-CN" sz="2600" dirty="0" smtClean="0"/>
            </a:br>
            <a:r>
              <a:rPr lang="en-US" altLang="zh-CN" sz="2600" dirty="0" smtClean="0"/>
              <a:t/>
            </a:r>
            <a:br>
              <a:rPr lang="en-US" altLang="zh-CN" sz="2600" dirty="0" smtClean="0"/>
            </a:br>
            <a:r>
              <a:rPr lang="en-US" altLang="zh-CN" sz="2600" dirty="0" smtClean="0"/>
              <a:t/>
            </a:r>
            <a:br>
              <a:rPr lang="en-US" altLang="zh-CN" sz="2600" dirty="0" smtClean="0"/>
            </a:br>
            <a:r>
              <a:rPr lang="en-US" altLang="zh-CN" sz="2600" dirty="0" smtClean="0"/>
              <a:t>and restrict it to web-traffic requests </a:t>
            </a:r>
          </a:p>
          <a:p>
            <a:endParaRPr lang="en-US" altLang="zh-CN" sz="2600" dirty="0" smtClean="0"/>
          </a:p>
          <a:p>
            <a:r>
              <a:rPr lang="en-US" altLang="zh-CN" sz="2600" dirty="0" smtClean="0"/>
              <a:t>To print each packet that arrives at Q, registers a callback routine to handle Q's callback, </a:t>
            </a:r>
            <a:endParaRPr lang="zh-CN" altLang="en-US" sz="2600" dirty="0"/>
          </a:p>
        </p:txBody>
      </p:sp>
      <p:sp>
        <p:nvSpPr>
          <p:cNvPr id="4" name="TextBox 3"/>
          <p:cNvSpPr txBox="1"/>
          <p:nvPr/>
        </p:nvSpPr>
        <p:spPr>
          <a:xfrm>
            <a:off x="899592" y="2636912"/>
            <a:ext cx="6120680"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2000" dirty="0" smtClean="0"/>
              <a:t>Q = packets(limit=1,group_by=['</a:t>
            </a:r>
            <a:r>
              <a:rPr lang="en-US" altLang="zh-CN" sz="2000" dirty="0" err="1" smtClean="0"/>
              <a:t>srcip</a:t>
            </a:r>
            <a:r>
              <a:rPr lang="en-US" altLang="zh-CN" sz="2000" dirty="0" smtClean="0"/>
              <a:t>'])</a:t>
            </a:r>
            <a:endParaRPr lang="zh-CN" altLang="en-US" sz="2000" dirty="0"/>
          </a:p>
        </p:txBody>
      </p:sp>
      <p:sp>
        <p:nvSpPr>
          <p:cNvPr id="7" name="TextBox 6"/>
          <p:cNvSpPr txBox="1"/>
          <p:nvPr/>
        </p:nvSpPr>
        <p:spPr>
          <a:xfrm>
            <a:off x="899592" y="3645024"/>
            <a:ext cx="3330912" cy="400110"/>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US" altLang="zh-CN" sz="2000" dirty="0" smtClean="0"/>
              <a:t>match(</a:t>
            </a:r>
            <a:r>
              <a:rPr lang="en-US" altLang="zh-CN" sz="2000" dirty="0" err="1" smtClean="0"/>
              <a:t>dstport</a:t>
            </a:r>
            <a:r>
              <a:rPr lang="en-US" altLang="zh-CN" sz="2000" dirty="0" smtClean="0"/>
              <a:t>=80) &gt;&gt; Q </a:t>
            </a:r>
            <a:endParaRPr lang="zh-CN" altLang="en-US" sz="2000" dirty="0"/>
          </a:p>
        </p:txBody>
      </p:sp>
      <p:sp>
        <p:nvSpPr>
          <p:cNvPr id="8" name="TextBox 7"/>
          <p:cNvSpPr txBox="1"/>
          <p:nvPr/>
        </p:nvSpPr>
        <p:spPr>
          <a:xfrm>
            <a:off x="971600" y="5085184"/>
            <a:ext cx="5112568" cy="132343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2000" dirty="0" smtClean="0"/>
              <a:t>def printer(</a:t>
            </a:r>
            <a:r>
              <a:rPr lang="en-US" altLang="zh-CN" sz="2000" dirty="0" err="1" smtClean="0"/>
              <a:t>pkt</a:t>
            </a:r>
            <a:r>
              <a:rPr lang="en-US" altLang="zh-CN" sz="2000" dirty="0" smtClean="0"/>
              <a:t>): </a:t>
            </a:r>
          </a:p>
          <a:p>
            <a:r>
              <a:rPr lang="en-US" altLang="zh-CN" sz="2000" dirty="0" smtClean="0"/>
              <a:t>    print </a:t>
            </a:r>
            <a:r>
              <a:rPr lang="en-US" altLang="zh-CN" sz="2000" dirty="0" err="1" smtClean="0"/>
              <a:t>pkt</a:t>
            </a:r>
            <a:r>
              <a:rPr lang="en-US" altLang="zh-CN" sz="2000" dirty="0" smtClean="0"/>
              <a:t> </a:t>
            </a:r>
          </a:p>
          <a:p>
            <a:endParaRPr lang="en-US" altLang="zh-CN" sz="2000" dirty="0" smtClean="0"/>
          </a:p>
          <a:p>
            <a:r>
              <a:rPr lang="en-US" altLang="zh-CN" sz="2000" dirty="0" err="1" smtClean="0"/>
              <a:t>Q.register_callback</a:t>
            </a:r>
            <a:r>
              <a:rPr lang="en-US" altLang="zh-CN" sz="2000" dirty="0" smtClean="0"/>
              <a:t>(printer) </a:t>
            </a:r>
            <a:endParaRPr lang="zh-CN" altLang="en-US" sz="2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Dynamic Policy</a:t>
            </a:r>
            <a:endParaRPr lang="zh-CN" altLang="en-US" dirty="0"/>
          </a:p>
        </p:txBody>
      </p:sp>
      <p:sp>
        <p:nvSpPr>
          <p:cNvPr id="3" name="内容占位符 2"/>
          <p:cNvSpPr>
            <a:spLocks noGrp="1"/>
          </p:cNvSpPr>
          <p:nvPr>
            <p:ph idx="1"/>
          </p:nvPr>
        </p:nvSpPr>
        <p:spPr/>
        <p:txBody>
          <a:bodyPr>
            <a:normAutofit/>
          </a:bodyPr>
          <a:lstStyle/>
          <a:p>
            <a:r>
              <a:rPr lang="en-US" altLang="zh-CN" sz="2600" dirty="0" smtClean="0"/>
              <a:t>Query policies are often used to drive changes to other dynamic policies.</a:t>
            </a:r>
          </a:p>
          <a:p>
            <a:r>
              <a:rPr lang="en-US" altLang="zh-CN" sz="2600" dirty="0" smtClean="0"/>
              <a:t>Dynamic policies have behavior (defined by </a:t>
            </a:r>
            <a:r>
              <a:rPr lang="en-US" altLang="zh-CN" sz="2600" dirty="0" err="1" smtClean="0">
                <a:solidFill>
                  <a:srgbClr val="0070C0"/>
                </a:solidFill>
              </a:rPr>
              <a:t>self.policy</a:t>
            </a:r>
            <a:r>
              <a:rPr lang="en-US" altLang="zh-CN" sz="2600" dirty="0" smtClean="0"/>
              <a:t> ) that changes over time, according to the programmer's specification.</a:t>
            </a:r>
          </a:p>
          <a:p>
            <a:endParaRPr lang="zh-CN" altLang="en-US" sz="26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Dynamic Policy</a:t>
            </a:r>
            <a:endParaRPr lang="zh-CN" altLang="en-US" dirty="0"/>
          </a:p>
        </p:txBody>
      </p:sp>
      <p:sp>
        <p:nvSpPr>
          <p:cNvPr id="3" name="内容占位符 2"/>
          <p:cNvSpPr>
            <a:spLocks noGrp="1"/>
          </p:cNvSpPr>
          <p:nvPr>
            <p:ph idx="1"/>
          </p:nvPr>
        </p:nvSpPr>
        <p:spPr/>
        <p:txBody>
          <a:bodyPr>
            <a:noAutofit/>
          </a:bodyPr>
          <a:lstStyle/>
          <a:p>
            <a:r>
              <a:rPr lang="en-US" altLang="zh-CN" sz="2400" dirty="0" smtClean="0"/>
              <a:t>For example, the routine </a:t>
            </a:r>
            <a:r>
              <a:rPr lang="en-US" altLang="zh-CN" sz="2400" dirty="0" err="1" smtClean="0">
                <a:solidFill>
                  <a:srgbClr val="0070C0"/>
                </a:solidFill>
              </a:rPr>
              <a:t>round_robin</a:t>
            </a:r>
            <a:r>
              <a:rPr lang="en-US" altLang="zh-CN" sz="2400" dirty="0" smtClean="0"/>
              <a:t> takes the first packet from a new client (source IP address) and updates the policy's behavior (by assigning </a:t>
            </a:r>
            <a:r>
              <a:rPr lang="en-US" altLang="zh-CN" sz="2400" dirty="0" err="1" smtClean="0">
                <a:solidFill>
                  <a:srgbClr val="0070C0"/>
                </a:solidFill>
              </a:rPr>
              <a:t>self.policy</a:t>
            </a:r>
            <a:r>
              <a:rPr lang="en-US" altLang="zh-CN" sz="2400" dirty="0" smtClean="0"/>
              <a:t> to a new value) so all future packets from this source are assigned to the next server in the sequence (by rewriting the destination IP address); </a:t>
            </a:r>
          </a:p>
        </p:txBody>
      </p:sp>
      <p:pic>
        <p:nvPicPr>
          <p:cNvPr id="1027" name="Picture 3"/>
          <p:cNvPicPr>
            <a:picLocks noChangeAspect="1" noChangeArrowheads="1"/>
          </p:cNvPicPr>
          <p:nvPr/>
        </p:nvPicPr>
        <p:blipFill>
          <a:blip r:embed="rId2" cstate="print"/>
          <a:srcRect/>
          <a:stretch>
            <a:fillRect/>
          </a:stretch>
        </p:blipFill>
        <p:spPr bwMode="auto">
          <a:xfrm>
            <a:off x="2987824" y="4005064"/>
            <a:ext cx="3665086" cy="28529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Dynamic Policy</a:t>
            </a:r>
            <a:endParaRPr lang="zh-CN" altLang="en-US" dirty="0"/>
          </a:p>
        </p:txBody>
      </p:sp>
      <p:sp>
        <p:nvSpPr>
          <p:cNvPr id="3" name="内容占位符 2"/>
          <p:cNvSpPr>
            <a:spLocks noGrp="1"/>
          </p:cNvSpPr>
          <p:nvPr>
            <p:ph idx="1"/>
          </p:nvPr>
        </p:nvSpPr>
        <p:spPr/>
        <p:txBody>
          <a:bodyPr>
            <a:normAutofit/>
          </a:bodyPr>
          <a:lstStyle/>
          <a:p>
            <a:r>
              <a:rPr lang="en-US" altLang="zh-CN" sz="2600" dirty="0" smtClean="0"/>
              <a:t>Packets from all other clients are treated as before. </a:t>
            </a:r>
          </a:p>
          <a:p>
            <a:r>
              <a:rPr lang="en-US" altLang="zh-CN" sz="2600" dirty="0" smtClean="0"/>
              <a:t>After updating the policy</a:t>
            </a:r>
            <a:r>
              <a:rPr lang="en-US" altLang="zh-CN" sz="2600" dirty="0" smtClean="0">
                <a:solidFill>
                  <a:srgbClr val="002060"/>
                </a:solidFill>
              </a:rPr>
              <a:t>, </a:t>
            </a:r>
            <a:r>
              <a:rPr lang="en-US" altLang="zh-CN" sz="2600" dirty="0" err="1" smtClean="0">
                <a:solidFill>
                  <a:srgbClr val="0070C0"/>
                </a:solidFill>
              </a:rPr>
              <a:t>round_robin</a:t>
            </a:r>
            <a:r>
              <a:rPr lang="en-US" altLang="zh-CN" sz="2600" dirty="0" smtClean="0">
                <a:solidFill>
                  <a:srgbClr val="002060"/>
                </a:solidFill>
              </a:rPr>
              <a:t> </a:t>
            </a:r>
            <a:r>
              <a:rPr lang="en-US" altLang="zh-CN" sz="2600" dirty="0" smtClean="0"/>
              <a:t>also moves the "currently up" server to the next server in the list. </a:t>
            </a:r>
            <a:endParaRPr lang="zh-CN" altLang="en-US" sz="2600" dirty="0" smtClean="0"/>
          </a:p>
          <a:p>
            <a:endParaRPr lang="zh-CN" altLang="en-US" sz="2600" dirty="0"/>
          </a:p>
        </p:txBody>
      </p:sp>
      <p:sp>
        <p:nvSpPr>
          <p:cNvPr id="4" name="TextBox 3"/>
          <p:cNvSpPr txBox="1"/>
          <p:nvPr/>
        </p:nvSpPr>
        <p:spPr>
          <a:xfrm>
            <a:off x="899592" y="3933056"/>
            <a:ext cx="6336704" cy="193899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2000" dirty="0" smtClean="0"/>
              <a:t>def </a:t>
            </a:r>
            <a:r>
              <a:rPr lang="en-US" altLang="zh-CN" sz="2000" dirty="0" err="1" smtClean="0"/>
              <a:t>round_robin</a:t>
            </a:r>
            <a:r>
              <a:rPr lang="en-US" altLang="zh-CN" sz="2000" dirty="0" smtClean="0"/>
              <a:t>(</a:t>
            </a:r>
            <a:r>
              <a:rPr lang="en-US" altLang="zh-CN" sz="2000" dirty="0" err="1" smtClean="0"/>
              <a:t>self,pkt</a:t>
            </a:r>
            <a:r>
              <a:rPr lang="en-US" altLang="zh-CN" sz="2000" dirty="0" smtClean="0"/>
              <a:t>): </a:t>
            </a:r>
          </a:p>
          <a:p>
            <a:r>
              <a:rPr lang="en-US" altLang="zh-CN" sz="2000" dirty="0" smtClean="0"/>
              <a:t>    </a:t>
            </a:r>
            <a:r>
              <a:rPr lang="en-US" altLang="zh-CN" sz="2000" dirty="0" err="1" smtClean="0"/>
              <a:t>self.policy</a:t>
            </a:r>
            <a:r>
              <a:rPr lang="en-US" altLang="zh-CN" sz="2000" dirty="0" smtClean="0"/>
              <a:t> = if_(match(</a:t>
            </a:r>
            <a:r>
              <a:rPr lang="en-US" altLang="zh-CN" sz="2000" dirty="0" err="1" smtClean="0"/>
              <a:t>srcip</a:t>
            </a:r>
            <a:r>
              <a:rPr lang="en-US" altLang="zh-CN" sz="2000" dirty="0" smtClean="0"/>
              <a:t>=</a:t>
            </a:r>
            <a:r>
              <a:rPr lang="en-US" altLang="zh-CN" sz="2000" dirty="0" err="1" smtClean="0"/>
              <a:t>pkt</a:t>
            </a:r>
            <a:r>
              <a:rPr lang="en-US" altLang="zh-CN" sz="2000" dirty="0" smtClean="0"/>
              <a:t>['</a:t>
            </a:r>
            <a:r>
              <a:rPr lang="en-US" altLang="zh-CN" sz="2000" dirty="0" err="1" smtClean="0"/>
              <a:t>srcip</a:t>
            </a:r>
            <a:r>
              <a:rPr lang="en-US" altLang="zh-CN" sz="2000" dirty="0" smtClean="0"/>
              <a:t>']), </a:t>
            </a:r>
          </a:p>
          <a:p>
            <a:r>
              <a:rPr lang="en-US" altLang="zh-CN" sz="2000" dirty="0" smtClean="0"/>
              <a:t>                             modify(</a:t>
            </a:r>
            <a:r>
              <a:rPr lang="en-US" altLang="zh-CN" sz="2000" dirty="0" err="1" smtClean="0"/>
              <a:t>dstip</a:t>
            </a:r>
            <a:r>
              <a:rPr lang="en-US" altLang="zh-CN" sz="2000" dirty="0" smtClean="0"/>
              <a:t>=</a:t>
            </a:r>
            <a:r>
              <a:rPr lang="en-US" altLang="zh-CN" sz="2000" dirty="0" err="1" smtClean="0"/>
              <a:t>self.server</a:t>
            </a:r>
            <a:r>
              <a:rPr lang="en-US" altLang="zh-CN" sz="2000" dirty="0" smtClean="0"/>
              <a:t>), </a:t>
            </a:r>
          </a:p>
          <a:p>
            <a:r>
              <a:rPr lang="en-US" altLang="zh-CN" sz="2000" dirty="0" smtClean="0"/>
              <a:t>                             </a:t>
            </a:r>
            <a:r>
              <a:rPr lang="en-US" altLang="zh-CN" sz="2000" dirty="0" err="1" smtClean="0"/>
              <a:t>self.policy</a:t>
            </a:r>
            <a:r>
              <a:rPr lang="en-US" altLang="zh-CN" sz="2000" dirty="0" smtClean="0"/>
              <a:t>) </a:t>
            </a:r>
          </a:p>
          <a:p>
            <a:r>
              <a:rPr lang="en-US" altLang="zh-CN" sz="2000" dirty="0" smtClean="0"/>
              <a:t>    </a:t>
            </a:r>
            <a:r>
              <a:rPr lang="en-US" altLang="zh-CN" sz="2000" dirty="0" err="1" smtClean="0"/>
              <a:t>self.client</a:t>
            </a:r>
            <a:r>
              <a:rPr lang="en-US" altLang="zh-CN" sz="2000" dirty="0" smtClean="0"/>
              <a:t> += 1 </a:t>
            </a:r>
          </a:p>
          <a:p>
            <a:r>
              <a:rPr lang="en-US" altLang="zh-CN" sz="2000" dirty="0" smtClean="0"/>
              <a:t>    </a:t>
            </a:r>
            <a:r>
              <a:rPr lang="en-US" altLang="zh-CN" sz="2000" dirty="0" err="1" smtClean="0"/>
              <a:t>self.server</a:t>
            </a:r>
            <a:r>
              <a:rPr lang="en-US" altLang="zh-CN" sz="2000" dirty="0" smtClean="0"/>
              <a:t> = </a:t>
            </a:r>
            <a:r>
              <a:rPr lang="en-US" altLang="zh-CN" sz="2000" dirty="0" err="1" smtClean="0"/>
              <a:t>self.servers</a:t>
            </a:r>
            <a:r>
              <a:rPr lang="en-US" altLang="zh-CN" sz="2000" dirty="0" smtClean="0"/>
              <a:t>[</a:t>
            </a:r>
            <a:r>
              <a:rPr lang="en-US" altLang="zh-CN" sz="2000" dirty="0" err="1" smtClean="0"/>
              <a:t>self.client</a:t>
            </a:r>
            <a:r>
              <a:rPr lang="en-US" altLang="zh-CN" sz="2000" dirty="0" smtClean="0"/>
              <a:t> % m] </a:t>
            </a:r>
            <a:endParaRPr lang="zh-CN" altLang="en-US" sz="2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Dynamic Policy</a:t>
            </a:r>
            <a:endParaRPr lang="zh-CN" altLang="en-US" dirty="0"/>
          </a:p>
        </p:txBody>
      </p:sp>
      <p:sp>
        <p:nvSpPr>
          <p:cNvPr id="3" name="内容占位符 2"/>
          <p:cNvSpPr>
            <a:spLocks noGrp="1"/>
          </p:cNvSpPr>
          <p:nvPr>
            <p:ph idx="1"/>
          </p:nvPr>
        </p:nvSpPr>
        <p:spPr/>
        <p:txBody>
          <a:bodyPr>
            <a:normAutofit/>
          </a:bodyPr>
          <a:lstStyle/>
          <a:p>
            <a:r>
              <a:rPr lang="en-US" altLang="zh-CN" sz="2600" dirty="0" smtClean="0"/>
              <a:t>Creates a new ``round-robin load balancer'' dynamic policy class </a:t>
            </a:r>
            <a:r>
              <a:rPr lang="en-US" altLang="zh-CN" sz="2600" dirty="0" err="1" smtClean="0"/>
              <a:t>rrlb</a:t>
            </a:r>
            <a:r>
              <a:rPr lang="en-US" altLang="zh-CN" sz="2600" dirty="0" smtClean="0"/>
              <a:t> by </a:t>
            </a:r>
            <a:r>
              <a:rPr lang="en-US" altLang="zh-CN" sz="2600" dirty="0" err="1" smtClean="0"/>
              <a:t>subclassing</a:t>
            </a:r>
            <a:r>
              <a:rPr lang="en-US" altLang="zh-CN" sz="2600" dirty="0" smtClean="0"/>
              <a:t> </a:t>
            </a:r>
            <a:r>
              <a:rPr lang="en-US" altLang="zh-CN" sz="2600" dirty="0" err="1" smtClean="0">
                <a:solidFill>
                  <a:srgbClr val="0070C0"/>
                </a:solidFill>
              </a:rPr>
              <a:t>DynamicPolicy</a:t>
            </a:r>
            <a:r>
              <a:rPr lang="en-US" altLang="zh-CN" sz="2600" dirty="0" smtClean="0"/>
              <a:t> and providing an initialization method that registers </a:t>
            </a:r>
            <a:r>
              <a:rPr lang="en-US" altLang="zh-CN" sz="2600" dirty="0" err="1" smtClean="0"/>
              <a:t>round_robin</a:t>
            </a:r>
            <a:r>
              <a:rPr lang="en-US" altLang="zh-CN" sz="2600" dirty="0" smtClean="0"/>
              <a:t> as a callback routine: </a:t>
            </a:r>
            <a:endParaRPr lang="zh-CN" altLang="en-US" sz="2600" dirty="0"/>
          </a:p>
        </p:txBody>
      </p:sp>
      <p:sp>
        <p:nvSpPr>
          <p:cNvPr id="4" name="TextBox 3"/>
          <p:cNvSpPr txBox="1"/>
          <p:nvPr/>
        </p:nvSpPr>
        <p:spPr>
          <a:xfrm>
            <a:off x="2843808" y="3284984"/>
            <a:ext cx="6012160" cy="34778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2000" dirty="0" smtClean="0"/>
              <a:t>class </a:t>
            </a:r>
            <a:r>
              <a:rPr lang="en-US" altLang="zh-CN" sz="2000" dirty="0" err="1" smtClean="0"/>
              <a:t>rrlb</a:t>
            </a:r>
            <a:r>
              <a:rPr lang="en-US" altLang="zh-CN" sz="2000" dirty="0" smtClean="0"/>
              <a:t>(</a:t>
            </a:r>
            <a:r>
              <a:rPr lang="en-US" altLang="zh-CN" sz="2000" dirty="0" err="1" smtClean="0"/>
              <a:t>DynamicPolicy</a:t>
            </a:r>
            <a:r>
              <a:rPr lang="en-US" altLang="zh-CN" sz="2000" dirty="0" smtClean="0"/>
              <a:t>): </a:t>
            </a:r>
          </a:p>
          <a:p>
            <a:r>
              <a:rPr lang="en-US" altLang="zh-CN" sz="2000" dirty="0" smtClean="0"/>
              <a:t>    def __init__(self, s, servers): </a:t>
            </a:r>
          </a:p>
          <a:p>
            <a:r>
              <a:rPr lang="en-US" altLang="zh-CN" sz="2000" dirty="0" smtClean="0"/>
              <a:t>        </a:t>
            </a:r>
            <a:r>
              <a:rPr lang="en-US" altLang="zh-CN" sz="2000" dirty="0" err="1" smtClean="0"/>
              <a:t>self.switch</a:t>
            </a:r>
            <a:r>
              <a:rPr lang="en-US" altLang="zh-CN" sz="2000" dirty="0" smtClean="0"/>
              <a:t> = s </a:t>
            </a:r>
          </a:p>
          <a:p>
            <a:r>
              <a:rPr lang="en-US" altLang="zh-CN" sz="2000" dirty="0" smtClean="0"/>
              <a:t>        </a:t>
            </a:r>
            <a:r>
              <a:rPr lang="en-US" altLang="zh-CN" sz="2000" dirty="0" err="1" smtClean="0"/>
              <a:t>self.servers</a:t>
            </a:r>
            <a:r>
              <a:rPr lang="en-US" altLang="zh-CN" sz="2000" dirty="0" smtClean="0"/>
              <a:t> = servers </a:t>
            </a:r>
          </a:p>
          <a:p>
            <a:r>
              <a:rPr lang="en-US" altLang="zh-CN" sz="2000" dirty="0" smtClean="0"/>
              <a:t>        ... </a:t>
            </a:r>
          </a:p>
          <a:p>
            <a:r>
              <a:rPr lang="en-US" altLang="zh-CN" sz="2000" dirty="0" smtClean="0"/>
              <a:t>        Q = packets(limit=1,group_by=['</a:t>
            </a:r>
            <a:r>
              <a:rPr lang="en-US" altLang="zh-CN" sz="2000" dirty="0" err="1" smtClean="0"/>
              <a:t>srcip</a:t>
            </a:r>
            <a:r>
              <a:rPr lang="en-US" altLang="zh-CN" sz="2000" dirty="0" smtClean="0"/>
              <a:t>'])</a:t>
            </a:r>
          </a:p>
          <a:p>
            <a:r>
              <a:rPr lang="en-US" altLang="zh-CN" sz="2000" dirty="0" smtClean="0"/>
              <a:t>        </a:t>
            </a:r>
            <a:r>
              <a:rPr lang="en-US" altLang="zh-CN" sz="2000" dirty="0" err="1" smtClean="0"/>
              <a:t>Q.register_callback</a:t>
            </a:r>
            <a:r>
              <a:rPr lang="en-US" altLang="zh-CN" sz="2000" dirty="0" smtClean="0"/>
              <a:t>(</a:t>
            </a:r>
            <a:r>
              <a:rPr lang="en-US" altLang="zh-CN" sz="2000" dirty="0" err="1" smtClean="0"/>
              <a:t>self.round_robin</a:t>
            </a:r>
            <a:r>
              <a:rPr lang="en-US" altLang="zh-CN" sz="2000" dirty="0" smtClean="0"/>
              <a:t>) </a:t>
            </a:r>
          </a:p>
          <a:p>
            <a:r>
              <a:rPr lang="en-US" altLang="zh-CN" sz="2000" dirty="0" smtClean="0"/>
              <a:t>        </a:t>
            </a:r>
            <a:r>
              <a:rPr lang="en-US" altLang="zh-CN" sz="2000" dirty="0" err="1" smtClean="0"/>
              <a:t>self.policy</a:t>
            </a:r>
            <a:r>
              <a:rPr lang="en-US" altLang="zh-CN" sz="2000" dirty="0" smtClean="0"/>
              <a:t> = match(</a:t>
            </a:r>
            <a:r>
              <a:rPr lang="en-US" altLang="zh-CN" sz="2000" dirty="0" err="1" smtClean="0"/>
              <a:t>dstport</a:t>
            </a:r>
            <a:r>
              <a:rPr lang="en-US" altLang="zh-CN" sz="2000" dirty="0" smtClean="0"/>
              <a:t>=80) &gt;&gt; Q </a:t>
            </a:r>
          </a:p>
          <a:p>
            <a:endParaRPr lang="en-US" altLang="zh-CN" sz="2000" dirty="0" smtClean="0"/>
          </a:p>
          <a:p>
            <a:r>
              <a:rPr lang="en-US" altLang="zh-CN" sz="2000" dirty="0" smtClean="0"/>
              <a:t>def </a:t>
            </a:r>
            <a:r>
              <a:rPr lang="en-US" altLang="zh-CN" sz="2000" dirty="0" err="1" smtClean="0"/>
              <a:t>round_robin</a:t>
            </a:r>
            <a:r>
              <a:rPr lang="en-US" altLang="zh-CN" sz="2000" dirty="0" smtClean="0"/>
              <a:t>(self, </a:t>
            </a:r>
            <a:r>
              <a:rPr lang="en-US" altLang="zh-CN" sz="2000" dirty="0" err="1" smtClean="0"/>
              <a:t>pkt</a:t>
            </a:r>
            <a:r>
              <a:rPr lang="en-US" altLang="zh-CN" sz="2000" dirty="0" smtClean="0"/>
              <a:t>): </a:t>
            </a:r>
          </a:p>
          <a:p>
            <a:r>
              <a:rPr lang="en-US" altLang="zh-CN" sz="2000" dirty="0" smtClean="0"/>
              <a:t>       ... </a:t>
            </a:r>
            <a:endParaRPr lang="zh-CN" altLang="en-US" sz="20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Dynamic Policy</a:t>
            </a:r>
            <a:endParaRPr lang="zh-CN" altLang="en-US" dirty="0"/>
          </a:p>
        </p:txBody>
      </p:sp>
      <p:sp>
        <p:nvSpPr>
          <p:cNvPr id="3" name="内容占位符 2"/>
          <p:cNvSpPr>
            <a:spLocks noGrp="1"/>
          </p:cNvSpPr>
          <p:nvPr>
            <p:ph idx="1"/>
          </p:nvPr>
        </p:nvSpPr>
        <p:spPr/>
        <p:txBody>
          <a:bodyPr>
            <a:normAutofit/>
          </a:bodyPr>
          <a:lstStyle/>
          <a:p>
            <a:r>
              <a:rPr lang="en-US" altLang="zh-CN" sz="2600" dirty="0" smtClean="0"/>
              <a:t>Creates a new instance of </a:t>
            </a:r>
            <a:r>
              <a:rPr lang="en-US" altLang="zh-CN" sz="2600" dirty="0" err="1" smtClean="0"/>
              <a:t>rrlb</a:t>
            </a:r>
            <a:r>
              <a:rPr lang="en-US" altLang="zh-CN" sz="2600" dirty="0" smtClean="0"/>
              <a:t> (say one running on switch 3 and sending requests to server replicas at </a:t>
            </a:r>
            <a:r>
              <a:rPr lang="en-US" altLang="zh-CN" sz="2600" dirty="0" smtClean="0"/>
              <a:t>2.2.2.8, 2.2.2.9 and 2.2.2.10) </a:t>
            </a:r>
            <a:r>
              <a:rPr lang="en-US" altLang="zh-CN" sz="2600" dirty="0" smtClean="0"/>
              <a:t>in the standard way </a:t>
            </a:r>
          </a:p>
          <a:p>
            <a:endParaRPr lang="zh-CN" altLang="en-US" sz="2600" dirty="0"/>
          </a:p>
        </p:txBody>
      </p:sp>
      <p:sp>
        <p:nvSpPr>
          <p:cNvPr id="4" name="TextBox 3"/>
          <p:cNvSpPr txBox="1"/>
          <p:nvPr/>
        </p:nvSpPr>
        <p:spPr>
          <a:xfrm>
            <a:off x="971600" y="3501008"/>
            <a:ext cx="6840760"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2000" dirty="0" smtClean="0"/>
              <a:t>servers = [IP('2.2.2.8'),IP('2.2.2.9</a:t>
            </a:r>
            <a:r>
              <a:rPr lang="en-US" altLang="zh-CN" sz="2000" dirty="0" smtClean="0"/>
              <a:t>'),IP(‘2.2.2.10')] </a:t>
            </a:r>
            <a:r>
              <a:rPr lang="en-US" altLang="zh-CN" sz="2000" dirty="0" smtClean="0"/>
              <a:t>rrlb_on_switch3 = </a:t>
            </a:r>
            <a:r>
              <a:rPr lang="en-US" altLang="zh-CN" sz="2000" dirty="0" err="1" smtClean="0"/>
              <a:t>rrlb</a:t>
            </a:r>
            <a:r>
              <a:rPr lang="en-US" altLang="zh-CN" sz="2000" dirty="0" smtClean="0"/>
              <a:t>(3,servers) </a:t>
            </a:r>
            <a:endParaRPr lang="zh-CN" altLang="en-US"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Pyretic Controller</a:t>
            </a:r>
            <a:endParaRPr lang="zh-CN" altLang="en-US" dirty="0"/>
          </a:p>
        </p:txBody>
      </p:sp>
      <p:sp>
        <p:nvSpPr>
          <p:cNvPr id="3" name="内容占位符 2"/>
          <p:cNvSpPr>
            <a:spLocks noGrp="1"/>
          </p:cNvSpPr>
          <p:nvPr>
            <p:ph idx="1"/>
          </p:nvPr>
        </p:nvSpPr>
        <p:spPr/>
        <p:txBody>
          <a:bodyPr/>
          <a:lstStyle/>
          <a:p>
            <a:r>
              <a:rPr lang="en-US" altLang="zh-CN" dirty="0" smtClean="0"/>
              <a:t>One member of the Frenetic family of SDN programming languages.</a:t>
            </a:r>
          </a:p>
          <a:p>
            <a:pPr lvl="1"/>
            <a:r>
              <a:rPr lang="en-US" altLang="zh-CN" dirty="0" smtClean="0"/>
              <a:t>Based on Python</a:t>
            </a:r>
          </a:p>
          <a:p>
            <a:pPr lvl="1"/>
            <a:r>
              <a:rPr lang="en-US" altLang="zh-CN" dirty="0" smtClean="0"/>
              <a:t>Programmer friendly</a:t>
            </a:r>
          </a:p>
          <a:p>
            <a:r>
              <a:rPr lang="en-US" altLang="zh-CN" dirty="0" smtClean="0"/>
              <a:t>Reference</a:t>
            </a:r>
          </a:p>
          <a:p>
            <a:pPr lvl="1"/>
            <a:r>
              <a:rPr lang="en-US" altLang="zh-CN" dirty="0" smtClean="0">
                <a:solidFill>
                  <a:srgbClr val="002060"/>
                </a:solidFill>
              </a:rPr>
              <a:t>http://www.frenetic-lang.org/</a:t>
            </a:r>
          </a:p>
          <a:p>
            <a:pPr lvl="1"/>
            <a:r>
              <a:rPr lang="en-US" altLang="zh-CN" dirty="0" smtClean="0"/>
              <a:t>Tutorial</a:t>
            </a:r>
          </a:p>
          <a:p>
            <a:pPr lvl="1"/>
            <a:r>
              <a:rPr lang="en-US" altLang="zh-CN" dirty="0" smtClean="0"/>
              <a:t>Documentation</a:t>
            </a:r>
          </a:p>
        </p:txBody>
      </p:sp>
      <p:pic>
        <p:nvPicPr>
          <p:cNvPr id="1026" name="Picture 2" descr="C:\Users\TianYe\Desktop\glossy-flame-hi.png"/>
          <p:cNvPicPr>
            <a:picLocks noChangeAspect="1" noChangeArrowheads="1"/>
          </p:cNvPicPr>
          <p:nvPr/>
        </p:nvPicPr>
        <p:blipFill>
          <a:blip r:embed="rId2" cstate="print"/>
          <a:srcRect/>
          <a:stretch>
            <a:fillRect/>
          </a:stretch>
        </p:blipFill>
        <p:spPr bwMode="auto">
          <a:xfrm>
            <a:off x="7236296" y="2420888"/>
            <a:ext cx="1716468" cy="2232248"/>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Hub</a:t>
            </a:r>
            <a:endParaRPr lang="zh-CN" altLang="en-US" dirty="0"/>
          </a:p>
        </p:txBody>
      </p:sp>
      <p:sp>
        <p:nvSpPr>
          <p:cNvPr id="3" name="内容占位符 2"/>
          <p:cNvSpPr>
            <a:spLocks noGrp="1"/>
          </p:cNvSpPr>
          <p:nvPr>
            <p:ph idx="1"/>
          </p:nvPr>
        </p:nvSpPr>
        <p:spPr/>
        <p:txBody>
          <a:bodyPr/>
          <a:lstStyle/>
          <a:p>
            <a:endParaRPr lang="zh-CN" altLang="en-US"/>
          </a:p>
        </p:txBody>
      </p:sp>
      <p:pic>
        <p:nvPicPr>
          <p:cNvPr id="1026" name="Picture 2"/>
          <p:cNvPicPr>
            <a:picLocks noChangeAspect="1" noChangeArrowheads="1"/>
          </p:cNvPicPr>
          <p:nvPr/>
        </p:nvPicPr>
        <p:blipFill>
          <a:blip r:embed="rId2" cstate="print">
            <a:lum bright="-20000" contrast="40000"/>
          </a:blip>
          <a:srcRect/>
          <a:stretch>
            <a:fillRect/>
          </a:stretch>
        </p:blipFill>
        <p:spPr bwMode="auto">
          <a:xfrm>
            <a:off x="0" y="1556792"/>
            <a:ext cx="9141392" cy="40324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Learning Switch</a:t>
            </a:r>
            <a:endParaRPr lang="zh-CN" altLang="en-US" dirty="0"/>
          </a:p>
        </p:txBody>
      </p:sp>
      <p:sp>
        <p:nvSpPr>
          <p:cNvPr id="3" name="内容占位符 2"/>
          <p:cNvSpPr>
            <a:spLocks noGrp="1"/>
          </p:cNvSpPr>
          <p:nvPr>
            <p:ph idx="1"/>
          </p:nvPr>
        </p:nvSpPr>
        <p:spPr/>
        <p:txBody>
          <a:bodyPr/>
          <a:lstStyle/>
          <a:p>
            <a:endParaRPr lang="zh-CN" altLang="en-US"/>
          </a:p>
        </p:txBody>
      </p:sp>
      <p:pic>
        <p:nvPicPr>
          <p:cNvPr id="2052" name="Picture 4"/>
          <p:cNvPicPr>
            <a:picLocks noChangeAspect="1" noChangeArrowheads="1"/>
          </p:cNvPicPr>
          <p:nvPr/>
        </p:nvPicPr>
        <p:blipFill>
          <a:blip r:embed="rId2" cstate="print">
            <a:lum bright="-20000" contrast="40000"/>
          </a:blip>
          <a:srcRect/>
          <a:stretch>
            <a:fillRect/>
          </a:stretch>
        </p:blipFill>
        <p:spPr bwMode="auto">
          <a:xfrm>
            <a:off x="0" y="1412776"/>
            <a:ext cx="9030140" cy="30963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Learning Switch</a:t>
            </a:r>
            <a:endParaRPr lang="zh-CN" altLang="en-US" dirty="0"/>
          </a:p>
        </p:txBody>
      </p:sp>
      <p:sp>
        <p:nvSpPr>
          <p:cNvPr id="3" name="内容占位符 2"/>
          <p:cNvSpPr>
            <a:spLocks noGrp="1"/>
          </p:cNvSpPr>
          <p:nvPr>
            <p:ph idx="1"/>
          </p:nvPr>
        </p:nvSpPr>
        <p:spPr/>
        <p:txBody>
          <a:bodyPr/>
          <a:lstStyle/>
          <a:p>
            <a:endParaRPr lang="zh-CN" altLang="en-US"/>
          </a:p>
        </p:txBody>
      </p:sp>
      <p:pic>
        <p:nvPicPr>
          <p:cNvPr id="3074" name="Picture 2"/>
          <p:cNvPicPr>
            <a:picLocks noChangeAspect="1" noChangeArrowheads="1"/>
          </p:cNvPicPr>
          <p:nvPr/>
        </p:nvPicPr>
        <p:blipFill>
          <a:blip r:embed="rId2" cstate="print">
            <a:lum bright="-20000" contrast="40000"/>
          </a:blip>
          <a:srcRect/>
          <a:stretch>
            <a:fillRect/>
          </a:stretch>
        </p:blipFill>
        <p:spPr bwMode="auto">
          <a:xfrm>
            <a:off x="0" y="1340768"/>
            <a:ext cx="9015012" cy="38164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Learning Switch</a:t>
            </a:r>
            <a:endParaRPr lang="zh-CN" altLang="en-US" dirty="0"/>
          </a:p>
        </p:txBody>
      </p:sp>
      <p:sp>
        <p:nvSpPr>
          <p:cNvPr id="3" name="内容占位符 2"/>
          <p:cNvSpPr>
            <a:spLocks noGrp="1"/>
          </p:cNvSpPr>
          <p:nvPr>
            <p:ph idx="1"/>
          </p:nvPr>
        </p:nvSpPr>
        <p:spPr/>
        <p:txBody>
          <a:bodyPr/>
          <a:lstStyle/>
          <a:p>
            <a:endParaRPr lang="zh-CN" altLang="en-US"/>
          </a:p>
        </p:txBody>
      </p:sp>
      <p:pic>
        <p:nvPicPr>
          <p:cNvPr id="4098" name="Picture 2"/>
          <p:cNvPicPr>
            <a:picLocks noChangeAspect="1" noChangeArrowheads="1"/>
          </p:cNvPicPr>
          <p:nvPr/>
        </p:nvPicPr>
        <p:blipFill>
          <a:blip r:embed="rId2" cstate="print">
            <a:lum bright="-20000" contrast="40000"/>
          </a:blip>
          <a:srcRect/>
          <a:stretch>
            <a:fillRect/>
          </a:stretch>
        </p:blipFill>
        <p:spPr bwMode="auto">
          <a:xfrm>
            <a:off x="0" y="1192014"/>
            <a:ext cx="9180512" cy="5621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Learning Switch</a:t>
            </a:r>
            <a:endParaRPr lang="zh-CN" altLang="en-US" dirty="0"/>
          </a:p>
        </p:txBody>
      </p:sp>
      <p:sp>
        <p:nvSpPr>
          <p:cNvPr id="3" name="内容占位符 2"/>
          <p:cNvSpPr>
            <a:spLocks noGrp="1"/>
          </p:cNvSpPr>
          <p:nvPr>
            <p:ph idx="1"/>
          </p:nvPr>
        </p:nvSpPr>
        <p:spPr/>
        <p:txBody>
          <a:bodyPr/>
          <a:lstStyle/>
          <a:p>
            <a:endParaRPr lang="zh-CN" altLang="en-US"/>
          </a:p>
        </p:txBody>
      </p:sp>
      <p:pic>
        <p:nvPicPr>
          <p:cNvPr id="5122" name="Picture 2"/>
          <p:cNvPicPr>
            <a:picLocks noChangeAspect="1" noChangeArrowheads="1"/>
          </p:cNvPicPr>
          <p:nvPr/>
        </p:nvPicPr>
        <p:blipFill>
          <a:blip r:embed="rId2" cstate="print"/>
          <a:srcRect/>
          <a:stretch>
            <a:fillRect/>
          </a:stretch>
        </p:blipFill>
        <p:spPr bwMode="auto">
          <a:xfrm>
            <a:off x="0" y="1628800"/>
            <a:ext cx="8709782" cy="12241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Learning Switch</a:t>
            </a:r>
            <a:endParaRPr lang="zh-CN" altLang="en-US" dirty="0"/>
          </a:p>
        </p:txBody>
      </p:sp>
      <p:pic>
        <p:nvPicPr>
          <p:cNvPr id="1026" name="Picture 2"/>
          <p:cNvPicPr>
            <a:picLocks noChangeAspect="1" noChangeArrowheads="1"/>
          </p:cNvPicPr>
          <p:nvPr/>
        </p:nvPicPr>
        <p:blipFill>
          <a:blip r:embed="rId2" cstate="print"/>
          <a:srcRect/>
          <a:stretch>
            <a:fillRect/>
          </a:stretch>
        </p:blipFill>
        <p:spPr bwMode="auto">
          <a:xfrm>
            <a:off x="0" y="1412776"/>
            <a:ext cx="9105900" cy="314325"/>
          </a:xfrm>
          <a:prstGeom prst="rect">
            <a:avLst/>
          </a:prstGeom>
          <a:noFill/>
          <a:ln w="9525">
            <a:noFill/>
            <a:miter lim="800000"/>
            <a:headEnd/>
            <a:tailEnd/>
          </a:ln>
        </p:spPr>
      </p:pic>
      <p:pic>
        <p:nvPicPr>
          <p:cNvPr id="7" name="Picture 3"/>
          <p:cNvPicPr>
            <a:picLocks noChangeAspect="1" noChangeArrowheads="1"/>
          </p:cNvPicPr>
          <p:nvPr/>
        </p:nvPicPr>
        <p:blipFill>
          <a:blip r:embed="rId3" cstate="print">
            <a:lum bright="-20000" contrast="40000"/>
          </a:blip>
          <a:srcRect/>
          <a:stretch>
            <a:fillRect/>
          </a:stretch>
        </p:blipFill>
        <p:spPr bwMode="auto">
          <a:xfrm>
            <a:off x="0" y="1772816"/>
            <a:ext cx="8330926" cy="360040"/>
          </a:xfrm>
          <a:prstGeom prst="rect">
            <a:avLst/>
          </a:prstGeom>
          <a:noFill/>
          <a:ln w="9525">
            <a:noFill/>
            <a:miter lim="800000"/>
            <a:headEnd/>
            <a:tailEnd/>
          </a:ln>
        </p:spPr>
      </p:pic>
      <p:sp>
        <p:nvSpPr>
          <p:cNvPr id="8" name="TextBox 7"/>
          <p:cNvSpPr txBox="1"/>
          <p:nvPr/>
        </p:nvSpPr>
        <p:spPr>
          <a:xfrm>
            <a:off x="179512" y="2204864"/>
            <a:ext cx="5472608" cy="369332"/>
          </a:xfrm>
          <a:prstGeom prst="rect">
            <a:avLst/>
          </a:prstGeom>
          <a:noFill/>
        </p:spPr>
        <p:txBody>
          <a:bodyPr wrap="square" rtlCol="0">
            <a:spAutoFit/>
          </a:bodyPr>
          <a:lstStyle/>
          <a:p>
            <a:r>
              <a:rPr lang="en-US" altLang="zh-CN" dirty="0" smtClean="0"/>
              <a:t>When switch sees ICMP request from h1 to h2</a:t>
            </a:r>
            <a:endParaRPr lang="zh-CN" altLang="en-US" dirty="0"/>
          </a:p>
        </p:txBody>
      </p:sp>
      <p:pic>
        <p:nvPicPr>
          <p:cNvPr id="1027" name="Picture 3"/>
          <p:cNvPicPr>
            <a:picLocks noChangeAspect="1" noChangeArrowheads="1"/>
          </p:cNvPicPr>
          <p:nvPr/>
        </p:nvPicPr>
        <p:blipFill>
          <a:blip r:embed="rId4" cstate="print">
            <a:lum bright="20000" contrast="40000"/>
          </a:blip>
          <a:srcRect/>
          <a:stretch>
            <a:fillRect/>
          </a:stretch>
        </p:blipFill>
        <p:spPr bwMode="auto">
          <a:xfrm>
            <a:off x="288032" y="2636912"/>
            <a:ext cx="8028384" cy="4249661"/>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260648"/>
            <a:ext cx="5472608" cy="369332"/>
          </a:xfrm>
          <a:prstGeom prst="rect">
            <a:avLst/>
          </a:prstGeom>
          <a:noFill/>
        </p:spPr>
        <p:txBody>
          <a:bodyPr wrap="square" rtlCol="0">
            <a:spAutoFit/>
          </a:bodyPr>
          <a:lstStyle/>
          <a:p>
            <a:r>
              <a:rPr lang="en-US" altLang="zh-CN" dirty="0" smtClean="0"/>
              <a:t>When switch sees ICMP response from h2 to h1</a:t>
            </a:r>
            <a:endParaRPr lang="zh-CN" altLang="en-US" dirty="0"/>
          </a:p>
        </p:txBody>
      </p:sp>
      <p:pic>
        <p:nvPicPr>
          <p:cNvPr id="2050" name="Picture 2"/>
          <p:cNvPicPr>
            <a:picLocks noChangeAspect="1" noChangeArrowheads="1"/>
          </p:cNvPicPr>
          <p:nvPr/>
        </p:nvPicPr>
        <p:blipFill>
          <a:blip r:embed="rId2" cstate="print">
            <a:lum bright="20000" contrast="40000"/>
          </a:blip>
          <a:srcRect/>
          <a:stretch>
            <a:fillRect/>
          </a:stretch>
        </p:blipFill>
        <p:spPr bwMode="auto">
          <a:xfrm>
            <a:off x="683568" y="678672"/>
            <a:ext cx="8460432" cy="6179328"/>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476672"/>
            <a:ext cx="8229600" cy="5809848"/>
          </a:xfrm>
        </p:spPr>
        <p:txBody>
          <a:bodyPr/>
          <a:lstStyle/>
          <a:p>
            <a:r>
              <a:rPr lang="en-US" altLang="zh-CN" dirty="0" smtClean="0"/>
              <a:t>Flow table entries</a:t>
            </a:r>
            <a:endParaRPr lang="zh-CN" altLang="en-US" dirty="0"/>
          </a:p>
        </p:txBody>
      </p:sp>
      <p:pic>
        <p:nvPicPr>
          <p:cNvPr id="3074" name="Picture 2"/>
          <p:cNvPicPr>
            <a:picLocks noChangeAspect="1" noChangeArrowheads="1"/>
          </p:cNvPicPr>
          <p:nvPr/>
        </p:nvPicPr>
        <p:blipFill>
          <a:blip r:embed="rId2" cstate="print">
            <a:lum bright="20000" contrast="40000"/>
          </a:blip>
          <a:srcRect/>
          <a:stretch>
            <a:fillRect/>
          </a:stretch>
        </p:blipFill>
        <p:spPr bwMode="auto">
          <a:xfrm>
            <a:off x="2339752" y="1266848"/>
            <a:ext cx="5616624" cy="5591152"/>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Running Pyretic</a:t>
            </a:r>
            <a:endParaRPr lang="zh-CN" altLang="en-US" dirty="0"/>
          </a:p>
        </p:txBody>
      </p:sp>
      <p:sp>
        <p:nvSpPr>
          <p:cNvPr id="3" name="内容占位符 2"/>
          <p:cNvSpPr>
            <a:spLocks noGrp="1"/>
          </p:cNvSpPr>
          <p:nvPr>
            <p:ph idx="1"/>
          </p:nvPr>
        </p:nvSpPr>
        <p:spPr/>
        <p:txBody>
          <a:bodyPr>
            <a:normAutofit/>
          </a:bodyPr>
          <a:lstStyle/>
          <a:p>
            <a:r>
              <a:rPr lang="en-US" altLang="zh-CN" dirty="0" smtClean="0"/>
              <a:t>Run Pyretic using “pyretic.py”</a:t>
            </a:r>
          </a:p>
          <a:p>
            <a:endParaRPr lang="en-US" altLang="zh-CN" dirty="0" smtClean="0"/>
          </a:p>
          <a:p>
            <a:r>
              <a:rPr lang="en-US" altLang="zh-CN" dirty="0" smtClean="0"/>
              <a:t>Options</a:t>
            </a:r>
          </a:p>
          <a:p>
            <a:pPr lvl="1"/>
            <a:r>
              <a:rPr lang="en-US" altLang="zh-CN" dirty="0" smtClean="0"/>
              <a:t>-m MODE i|r0|p0</a:t>
            </a:r>
          </a:p>
          <a:p>
            <a:pPr lvl="1"/>
            <a:r>
              <a:rPr lang="en-US" altLang="zh-CN" dirty="0" smtClean="0"/>
              <a:t>-v VERBOSITY </a:t>
            </a:r>
            <a:r>
              <a:rPr lang="en-US" altLang="zh-CN" dirty="0" err="1" smtClean="0"/>
              <a:t>low|high</a:t>
            </a:r>
            <a:endParaRPr lang="en-US" altLang="zh-CN" dirty="0" smtClean="0"/>
          </a:p>
          <a:p>
            <a:endParaRPr lang="zh-CN" altLang="en-US" dirty="0"/>
          </a:p>
        </p:txBody>
      </p:sp>
      <p:sp>
        <p:nvSpPr>
          <p:cNvPr id="4" name="TextBox 3"/>
          <p:cNvSpPr txBox="1"/>
          <p:nvPr/>
        </p:nvSpPr>
        <p:spPr>
          <a:xfrm>
            <a:off x="288032" y="2204864"/>
            <a:ext cx="8676456"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2400" dirty="0" smtClean="0"/>
              <a:t>$ pyretic.py –v high –m p0 </a:t>
            </a:r>
            <a:r>
              <a:rPr lang="en-US" altLang="zh-CN" sz="2400" dirty="0" err="1" smtClean="0"/>
              <a:t>pyretic.examples.pyretic_switch</a:t>
            </a:r>
            <a:endParaRPr lang="zh-CN" alt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Running Pyretic</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smtClean="0"/>
              <a:t>MODE</a:t>
            </a:r>
          </a:p>
          <a:p>
            <a:pPr lvl="1"/>
            <a:r>
              <a:rPr lang="en-US" altLang="zh-CN" dirty="0" err="1" smtClean="0"/>
              <a:t>i</a:t>
            </a:r>
            <a:r>
              <a:rPr lang="en-US" altLang="zh-CN" dirty="0" smtClean="0"/>
              <a:t>: every packet is processed in the controller runtime. </a:t>
            </a:r>
            <a:r>
              <a:rPr lang="en-US" altLang="zh-CN" dirty="0" err="1" smtClean="0"/>
              <a:t>Unsurpsingly</a:t>
            </a:r>
            <a:r>
              <a:rPr lang="en-US" altLang="zh-CN" dirty="0" smtClean="0"/>
              <a:t> slow, but useful for debugging.</a:t>
            </a:r>
          </a:p>
          <a:p>
            <a:pPr lvl="1"/>
            <a:r>
              <a:rPr lang="en-US" altLang="zh-CN" dirty="0" smtClean="0"/>
              <a:t>r0: rules are reactively pushed to switches based on the Pyretic policy and the packets seen.</a:t>
            </a:r>
          </a:p>
          <a:p>
            <a:pPr lvl="1"/>
            <a:r>
              <a:rPr lang="en-US" altLang="zh-CN" dirty="0" smtClean="0"/>
              <a:t>f0: rules are proactively pushed to switches based on the Pyretic policy. Generally the highest performance mode currently available.</a:t>
            </a: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Main Method</a:t>
            </a:r>
            <a:endParaRPr lang="zh-CN" altLang="en-US" dirty="0"/>
          </a:p>
        </p:txBody>
      </p:sp>
      <p:sp>
        <p:nvSpPr>
          <p:cNvPr id="3" name="内容占位符 2"/>
          <p:cNvSpPr>
            <a:spLocks noGrp="1"/>
          </p:cNvSpPr>
          <p:nvPr>
            <p:ph idx="1"/>
          </p:nvPr>
        </p:nvSpPr>
        <p:spPr/>
        <p:txBody>
          <a:bodyPr/>
          <a:lstStyle/>
          <a:p>
            <a:r>
              <a:rPr lang="en-US" altLang="zh-CN" dirty="0" smtClean="0"/>
              <a:t>Every Pyretic program must have a main method </a:t>
            </a:r>
          </a:p>
          <a:p>
            <a:r>
              <a:rPr lang="en-US" altLang="zh-CN" dirty="0" smtClean="0"/>
              <a:t>Import at minimum the Pyretic core library.</a:t>
            </a:r>
            <a:endParaRPr lang="zh-CN" altLang="en-US" dirty="0"/>
          </a:p>
        </p:txBody>
      </p:sp>
      <p:pic>
        <p:nvPicPr>
          <p:cNvPr id="2050" name="Picture 2"/>
          <p:cNvPicPr>
            <a:picLocks noChangeAspect="1" noChangeArrowheads="1"/>
          </p:cNvPicPr>
          <p:nvPr/>
        </p:nvPicPr>
        <p:blipFill>
          <a:blip r:embed="rId2" cstate="print"/>
          <a:srcRect/>
          <a:stretch>
            <a:fillRect/>
          </a:stretch>
        </p:blipFill>
        <p:spPr bwMode="auto">
          <a:xfrm>
            <a:off x="899592" y="3789040"/>
            <a:ext cx="5663706" cy="21602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Main Method</a:t>
            </a:r>
            <a:endParaRPr lang="zh-CN" altLang="en-US" dirty="0"/>
          </a:p>
        </p:txBody>
      </p:sp>
      <p:sp>
        <p:nvSpPr>
          <p:cNvPr id="3" name="内容占位符 2"/>
          <p:cNvSpPr>
            <a:spLocks noGrp="1"/>
          </p:cNvSpPr>
          <p:nvPr>
            <p:ph idx="1"/>
          </p:nvPr>
        </p:nvSpPr>
        <p:spPr/>
        <p:txBody>
          <a:bodyPr/>
          <a:lstStyle/>
          <a:p>
            <a:r>
              <a:rPr lang="en-US" altLang="zh-CN" dirty="0" smtClean="0"/>
              <a:t>Import in the main function</a:t>
            </a:r>
            <a:endParaRPr lang="zh-CN" altLang="en-US" dirty="0"/>
          </a:p>
        </p:txBody>
      </p:sp>
      <p:pic>
        <p:nvPicPr>
          <p:cNvPr id="3074" name="Picture 2"/>
          <p:cNvPicPr>
            <a:picLocks noChangeAspect="1" noChangeArrowheads="1"/>
          </p:cNvPicPr>
          <p:nvPr/>
        </p:nvPicPr>
        <p:blipFill>
          <a:blip r:embed="rId2" cstate="print"/>
          <a:srcRect/>
          <a:stretch>
            <a:fillRect/>
          </a:stretch>
        </p:blipFill>
        <p:spPr bwMode="auto">
          <a:xfrm>
            <a:off x="678180" y="2204864"/>
            <a:ext cx="7944882" cy="35283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Language Basics: Policy</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sz="2800" dirty="0" smtClean="0"/>
              <a:t>A policy is a function that takes a packet as input and returns a set of packets.</a:t>
            </a:r>
          </a:p>
          <a:p>
            <a:r>
              <a:rPr lang="en-US" altLang="zh-CN" sz="2800" dirty="0" smtClean="0"/>
              <a:t>Describes what the network switches should do with incoming packets.</a:t>
            </a:r>
          </a:p>
          <a:p>
            <a:r>
              <a:rPr lang="en-US" altLang="zh-CN" sz="2800" dirty="0" smtClean="0"/>
              <a:t>Example:</a:t>
            </a:r>
          </a:p>
          <a:p>
            <a:pPr lvl="1"/>
            <a:r>
              <a:rPr lang="en-US" altLang="zh-CN" sz="2600" dirty="0" smtClean="0"/>
              <a:t>A function that takes any packet and returns the empty set, cause the network to </a:t>
            </a:r>
            <a:r>
              <a:rPr lang="en-US" altLang="zh-CN" sz="2600" dirty="0" smtClean="0">
                <a:solidFill>
                  <a:srgbClr val="FF0000"/>
                </a:solidFill>
              </a:rPr>
              <a:t>drop</a:t>
            </a:r>
            <a:r>
              <a:rPr lang="en-US" altLang="zh-CN" sz="2600" dirty="0" smtClean="0"/>
              <a:t> all packets.</a:t>
            </a:r>
          </a:p>
          <a:p>
            <a:pPr lvl="1"/>
            <a:r>
              <a:rPr lang="en-US" altLang="zh-CN" sz="2600" dirty="0" smtClean="0"/>
              <a:t>A function that takes any packet arriving at a given location (switch and port) and returns the set of identical packets but located respectively at the ports at that switch which lie on the network spanning tree, cause the network to </a:t>
            </a:r>
            <a:r>
              <a:rPr lang="en-US" altLang="zh-CN" sz="2600" dirty="0" smtClean="0">
                <a:solidFill>
                  <a:srgbClr val="FF0000"/>
                </a:solidFill>
              </a:rPr>
              <a:t>flood</a:t>
            </a:r>
            <a:r>
              <a:rPr lang="en-US" altLang="zh-CN" sz="2600" dirty="0" smtClean="0"/>
              <a:t> all packets.</a:t>
            </a:r>
            <a:endParaRPr lang="zh-CN" altLang="en-US" sz="2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Language Basics: Policy</a:t>
            </a:r>
            <a:endParaRPr lang="zh-CN" altLang="en-US" dirty="0"/>
          </a:p>
        </p:txBody>
      </p:sp>
      <p:graphicFrame>
        <p:nvGraphicFramePr>
          <p:cNvPr id="5" name="内容占位符 4"/>
          <p:cNvGraphicFramePr>
            <a:graphicFrameLocks noGrp="1"/>
          </p:cNvGraphicFramePr>
          <p:nvPr>
            <p:ph idx="1"/>
          </p:nvPr>
        </p:nvGraphicFramePr>
        <p:xfrm>
          <a:off x="1" y="1700808"/>
          <a:ext cx="9143999" cy="4815840"/>
        </p:xfrm>
        <a:graphic>
          <a:graphicData uri="http://schemas.openxmlformats.org/drawingml/2006/table">
            <a:tbl>
              <a:tblPr firstRow="1" bandRow="1">
                <a:tableStyleId>{5C22544A-7EE6-4342-B048-85BDC9FD1C3A}</a:tableStyleId>
              </a:tblPr>
              <a:tblGrid>
                <a:gridCol w="1187623"/>
                <a:gridCol w="1656184"/>
                <a:gridCol w="3024336"/>
                <a:gridCol w="3275856"/>
              </a:tblGrid>
              <a:tr h="370840">
                <a:tc>
                  <a:txBody>
                    <a:bodyPr/>
                    <a:lstStyle/>
                    <a:p>
                      <a:r>
                        <a:rPr lang="en-US" altLang="zh-CN" sz="2000" dirty="0" smtClean="0"/>
                        <a:t>POLICY</a:t>
                      </a:r>
                      <a:endParaRPr lang="zh-CN" altLang="en-US" sz="2000" dirty="0"/>
                    </a:p>
                  </a:txBody>
                  <a:tcPr/>
                </a:tc>
                <a:tc>
                  <a:txBody>
                    <a:bodyPr/>
                    <a:lstStyle/>
                    <a:p>
                      <a:r>
                        <a:rPr lang="en-US" altLang="zh-CN" sz="2000" dirty="0" smtClean="0"/>
                        <a:t>SYNTAX</a:t>
                      </a:r>
                      <a:endParaRPr lang="zh-CN" altLang="en-US" sz="2000" dirty="0"/>
                    </a:p>
                  </a:txBody>
                  <a:tcPr/>
                </a:tc>
                <a:tc>
                  <a:txBody>
                    <a:bodyPr/>
                    <a:lstStyle/>
                    <a:p>
                      <a:r>
                        <a:rPr lang="en-US" altLang="zh-CN" sz="2000" dirty="0" smtClean="0"/>
                        <a:t>SEMANTICS</a:t>
                      </a:r>
                      <a:endParaRPr lang="zh-CN" altLang="en-US" sz="2000" dirty="0"/>
                    </a:p>
                  </a:txBody>
                  <a:tcPr/>
                </a:tc>
                <a:tc>
                  <a:txBody>
                    <a:bodyPr/>
                    <a:lstStyle/>
                    <a:p>
                      <a:r>
                        <a:rPr lang="en-US" altLang="zh-CN" sz="2000" dirty="0" smtClean="0"/>
                        <a:t>EXAMPLE</a:t>
                      </a:r>
                      <a:endParaRPr lang="zh-CN" altLang="en-US" sz="2000" dirty="0"/>
                    </a:p>
                  </a:txBody>
                  <a:tcPr/>
                </a:tc>
              </a:tr>
              <a:tr h="370840">
                <a:tc>
                  <a:txBody>
                    <a:bodyPr/>
                    <a:lstStyle/>
                    <a:p>
                      <a:r>
                        <a:rPr lang="en-US" altLang="zh-CN" sz="2000" dirty="0" smtClean="0"/>
                        <a:t>match</a:t>
                      </a:r>
                      <a:endParaRPr lang="zh-CN" altLang="en-US" sz="2000" dirty="0"/>
                    </a:p>
                  </a:txBody>
                  <a:tcPr/>
                </a:tc>
                <a:tc>
                  <a:txBody>
                    <a:bodyPr/>
                    <a:lstStyle/>
                    <a:p>
                      <a:r>
                        <a:rPr lang="en-US" altLang="zh-CN" sz="2000" dirty="0" smtClean="0"/>
                        <a:t>match(f=v)</a:t>
                      </a:r>
                      <a:endParaRPr lang="zh-CN" altLang="en-US" sz="2000" dirty="0"/>
                    </a:p>
                  </a:txBody>
                  <a:tcPr/>
                </a:tc>
                <a:tc>
                  <a:txBody>
                    <a:bodyPr/>
                    <a:lstStyle/>
                    <a:p>
                      <a:r>
                        <a:rPr lang="en-US" altLang="zh-CN" sz="2000" dirty="0" smtClean="0"/>
                        <a:t>returns set containing packet if packet's field f matches value v, empty set otherwise</a:t>
                      </a:r>
                      <a:endParaRPr lang="zh-CN" altLang="en-US" sz="2000" dirty="0"/>
                    </a:p>
                  </a:txBody>
                  <a:tcPr/>
                </a:tc>
                <a:tc>
                  <a:txBody>
                    <a:bodyPr/>
                    <a:lstStyle/>
                    <a:p>
                      <a:r>
                        <a:rPr lang="en-US" altLang="zh-CN" sz="2000" dirty="0" smtClean="0"/>
                        <a:t>match(</a:t>
                      </a:r>
                      <a:r>
                        <a:rPr lang="en-US" altLang="zh-CN" sz="2000" dirty="0" err="1" smtClean="0"/>
                        <a:t>dstmac</a:t>
                      </a:r>
                      <a:r>
                        <a:rPr lang="en-US" altLang="zh-CN" sz="2000" dirty="0" smtClean="0"/>
                        <a:t>=</a:t>
                      </a:r>
                      <a:r>
                        <a:rPr lang="en-US" altLang="zh-CN" sz="2000" dirty="0" err="1" smtClean="0"/>
                        <a:t>EthAddr</a:t>
                      </a:r>
                      <a:r>
                        <a:rPr lang="en-US" altLang="zh-CN" sz="2000" dirty="0" smtClean="0"/>
                        <a:t>('00:00:00:00:00:01'))</a:t>
                      </a:r>
                      <a:endParaRPr lang="zh-CN" altLang="en-US" sz="2000" dirty="0"/>
                    </a:p>
                  </a:txBody>
                  <a:tcPr/>
                </a:tc>
              </a:tr>
              <a:tr h="370840">
                <a:tc>
                  <a:txBody>
                    <a:bodyPr/>
                    <a:lstStyle/>
                    <a:p>
                      <a:r>
                        <a:rPr lang="en-US" altLang="zh-CN" sz="2000" dirty="0" smtClean="0"/>
                        <a:t>drop</a:t>
                      </a:r>
                      <a:endParaRPr lang="zh-CN" altLang="en-US" sz="2000" dirty="0"/>
                    </a:p>
                  </a:txBody>
                  <a:tcPr/>
                </a:tc>
                <a:tc>
                  <a:txBody>
                    <a:bodyPr/>
                    <a:lstStyle/>
                    <a:p>
                      <a:r>
                        <a:rPr lang="en-US" altLang="zh-CN" sz="2000" dirty="0" smtClean="0"/>
                        <a:t>drop</a:t>
                      </a:r>
                      <a:endParaRPr lang="zh-CN" altLang="en-US" sz="2000" dirty="0"/>
                    </a:p>
                  </a:txBody>
                  <a:tcPr/>
                </a:tc>
                <a:tc>
                  <a:txBody>
                    <a:bodyPr/>
                    <a:lstStyle/>
                    <a:p>
                      <a:r>
                        <a:rPr lang="en-US" altLang="zh-CN" sz="2000" dirty="0" smtClean="0"/>
                        <a:t>returns empty set</a:t>
                      </a:r>
                      <a:endParaRPr lang="zh-CN" altLang="en-US" sz="2000" dirty="0"/>
                    </a:p>
                  </a:txBody>
                  <a:tcPr/>
                </a:tc>
                <a:tc>
                  <a:txBody>
                    <a:bodyPr/>
                    <a:lstStyle/>
                    <a:p>
                      <a:r>
                        <a:rPr lang="en-US" altLang="zh-CN" sz="2000" dirty="0" smtClean="0"/>
                        <a:t>drop</a:t>
                      </a:r>
                      <a:endParaRPr lang="zh-CN" altLang="en-US" sz="2000" dirty="0"/>
                    </a:p>
                  </a:txBody>
                  <a:tcPr/>
                </a:tc>
              </a:tr>
              <a:tr h="370840">
                <a:tc>
                  <a:txBody>
                    <a:bodyPr/>
                    <a:lstStyle/>
                    <a:p>
                      <a:r>
                        <a:rPr lang="en-US" altLang="zh-CN" sz="2000" dirty="0" smtClean="0"/>
                        <a:t>identity</a:t>
                      </a:r>
                      <a:endParaRPr lang="zh-CN" altLang="en-US" sz="2000" dirty="0"/>
                    </a:p>
                  </a:txBody>
                  <a:tcPr/>
                </a:tc>
                <a:tc>
                  <a:txBody>
                    <a:bodyPr/>
                    <a:lstStyle/>
                    <a:p>
                      <a:r>
                        <a:rPr lang="en-US" altLang="zh-CN" sz="2000" dirty="0" smtClean="0"/>
                        <a:t>identity</a:t>
                      </a:r>
                      <a:endParaRPr lang="zh-CN" altLang="en-US" sz="2000" dirty="0"/>
                    </a:p>
                  </a:txBody>
                  <a:tcPr/>
                </a:tc>
                <a:tc>
                  <a:txBody>
                    <a:bodyPr/>
                    <a:lstStyle/>
                    <a:p>
                      <a:r>
                        <a:rPr lang="en-US" altLang="zh-CN" sz="2000" dirty="0" smtClean="0"/>
                        <a:t>returns set containing copy of packet</a:t>
                      </a:r>
                      <a:endParaRPr lang="zh-CN" altLang="en-US" sz="2000" dirty="0"/>
                    </a:p>
                  </a:txBody>
                  <a:tcPr/>
                </a:tc>
                <a:tc>
                  <a:txBody>
                    <a:bodyPr/>
                    <a:lstStyle/>
                    <a:p>
                      <a:r>
                        <a:rPr lang="en-US" altLang="zh-CN" sz="2000" dirty="0" smtClean="0"/>
                        <a:t>identity</a:t>
                      </a:r>
                      <a:endParaRPr lang="zh-CN" altLang="en-US" sz="2000" dirty="0"/>
                    </a:p>
                  </a:txBody>
                  <a:tcPr/>
                </a:tc>
              </a:tr>
              <a:tr h="370840">
                <a:tc>
                  <a:txBody>
                    <a:bodyPr/>
                    <a:lstStyle/>
                    <a:p>
                      <a:r>
                        <a:rPr lang="en-US" altLang="zh-CN" sz="2000" dirty="0" smtClean="0"/>
                        <a:t>modify</a:t>
                      </a:r>
                      <a:endParaRPr lang="zh-CN" altLang="en-US" sz="2000" dirty="0"/>
                    </a:p>
                  </a:txBody>
                  <a:tcPr/>
                </a:tc>
                <a:tc>
                  <a:txBody>
                    <a:bodyPr/>
                    <a:lstStyle/>
                    <a:p>
                      <a:r>
                        <a:rPr lang="en-US" altLang="zh-CN" sz="2000" dirty="0" smtClean="0"/>
                        <a:t>modify(f=v)</a:t>
                      </a:r>
                      <a:endParaRPr lang="zh-CN" altLang="en-US" sz="2000" dirty="0"/>
                    </a:p>
                  </a:txBody>
                  <a:tcPr/>
                </a:tc>
                <a:tc>
                  <a:txBody>
                    <a:bodyPr/>
                    <a:lstStyle/>
                    <a:p>
                      <a:r>
                        <a:rPr lang="en-US" altLang="zh-CN" sz="2000" dirty="0" smtClean="0"/>
                        <a:t>returns set containing copy of packet where field f is set to value v</a:t>
                      </a:r>
                      <a:endParaRPr lang="zh-CN" altLang="en-US" sz="2000" dirty="0"/>
                    </a:p>
                  </a:txBody>
                  <a:tcPr/>
                </a:tc>
                <a:tc>
                  <a:txBody>
                    <a:bodyPr/>
                    <a:lstStyle/>
                    <a:p>
                      <a:r>
                        <a:rPr lang="en-US" altLang="zh-CN" sz="2000" dirty="0" smtClean="0"/>
                        <a:t>modify(</a:t>
                      </a:r>
                      <a:r>
                        <a:rPr lang="en-US" altLang="zh-CN" sz="2000" dirty="0" err="1" smtClean="0"/>
                        <a:t>srcmac</a:t>
                      </a:r>
                      <a:r>
                        <a:rPr lang="en-US" altLang="zh-CN" sz="2000" dirty="0" smtClean="0"/>
                        <a:t>=</a:t>
                      </a:r>
                      <a:r>
                        <a:rPr lang="en-US" altLang="zh-CN" sz="2000" dirty="0" err="1" smtClean="0"/>
                        <a:t>EthAddr</a:t>
                      </a:r>
                      <a:r>
                        <a:rPr lang="en-US" altLang="zh-CN" sz="2000" dirty="0" smtClean="0"/>
                        <a:t>('00:00:00:00:00:01'))</a:t>
                      </a:r>
                      <a:endParaRPr lang="zh-CN" altLang="en-US" sz="2000" dirty="0"/>
                    </a:p>
                  </a:txBody>
                  <a:tcPr/>
                </a:tc>
              </a:tr>
              <a:tr h="370840">
                <a:tc>
                  <a:txBody>
                    <a:bodyPr/>
                    <a:lstStyle/>
                    <a:p>
                      <a:r>
                        <a:rPr lang="en-US" altLang="zh-CN" sz="2000" dirty="0" smtClean="0"/>
                        <a:t>forward</a:t>
                      </a:r>
                      <a:endParaRPr lang="zh-CN" altLang="en-US" sz="2000" dirty="0"/>
                    </a:p>
                  </a:txBody>
                  <a:tcPr/>
                </a:tc>
                <a:tc>
                  <a:txBody>
                    <a:bodyPr/>
                    <a:lstStyle/>
                    <a:p>
                      <a:r>
                        <a:rPr lang="en-US" altLang="zh-CN" sz="2000" dirty="0" smtClean="0"/>
                        <a:t>fwd(a)</a:t>
                      </a:r>
                      <a:endParaRPr lang="zh-CN" altLang="en-US" sz="2000" dirty="0"/>
                    </a:p>
                  </a:txBody>
                  <a:tcPr/>
                </a:tc>
                <a:tc>
                  <a:txBody>
                    <a:bodyPr/>
                    <a:lstStyle/>
                    <a:p>
                      <a:r>
                        <a:rPr lang="en-US" altLang="zh-CN" sz="2000" dirty="0" smtClean="0"/>
                        <a:t>returns set containing copy of packet where </a:t>
                      </a:r>
                      <a:r>
                        <a:rPr lang="en-US" altLang="zh-CN" sz="2000" dirty="0" err="1" smtClean="0"/>
                        <a:t>outport</a:t>
                      </a:r>
                      <a:r>
                        <a:rPr lang="en-US" altLang="zh-CN" sz="2000" dirty="0" smtClean="0"/>
                        <a:t> field is set to a</a:t>
                      </a:r>
                      <a:endParaRPr lang="zh-CN" altLang="en-US" sz="2000" dirty="0"/>
                    </a:p>
                  </a:txBody>
                  <a:tcPr/>
                </a:tc>
                <a:tc>
                  <a:txBody>
                    <a:bodyPr/>
                    <a:lstStyle/>
                    <a:p>
                      <a:r>
                        <a:rPr lang="en-US" altLang="zh-CN" sz="2000" dirty="0" smtClean="0"/>
                        <a:t>fwd(1)</a:t>
                      </a:r>
                      <a:endParaRPr lang="zh-CN" altLang="en-US" sz="2000" dirty="0"/>
                    </a:p>
                  </a:txBody>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Language Basics: Policy</a:t>
            </a:r>
            <a:endParaRPr lang="zh-CN" altLang="en-US" dirty="0"/>
          </a:p>
        </p:txBody>
      </p:sp>
      <p:sp>
        <p:nvSpPr>
          <p:cNvPr id="3" name="内容占位符 2"/>
          <p:cNvSpPr>
            <a:spLocks noGrp="1"/>
          </p:cNvSpPr>
          <p:nvPr>
            <p:ph idx="1"/>
          </p:nvPr>
        </p:nvSpPr>
        <p:spPr/>
        <p:txBody>
          <a:bodyPr/>
          <a:lstStyle/>
          <a:p>
            <a:endParaRPr lang="zh-CN" altLang="en-US" dirty="0"/>
          </a:p>
        </p:txBody>
      </p:sp>
      <p:graphicFrame>
        <p:nvGraphicFramePr>
          <p:cNvPr id="4" name="内容占位符 4"/>
          <p:cNvGraphicFramePr>
            <a:graphicFrameLocks/>
          </p:cNvGraphicFramePr>
          <p:nvPr/>
        </p:nvGraphicFramePr>
        <p:xfrm>
          <a:off x="1" y="1196752"/>
          <a:ext cx="9143999" cy="6035040"/>
        </p:xfrm>
        <a:graphic>
          <a:graphicData uri="http://schemas.openxmlformats.org/drawingml/2006/table">
            <a:tbl>
              <a:tblPr firstRow="1" bandRow="1">
                <a:tableStyleId>{5C22544A-7EE6-4342-B048-85BDC9FD1C3A}</a:tableStyleId>
              </a:tblPr>
              <a:tblGrid>
                <a:gridCol w="1835695"/>
                <a:gridCol w="1224136"/>
                <a:gridCol w="2664296"/>
                <a:gridCol w="3419872"/>
              </a:tblGrid>
              <a:tr h="370840">
                <a:tc>
                  <a:txBody>
                    <a:bodyPr/>
                    <a:lstStyle/>
                    <a:p>
                      <a:r>
                        <a:rPr lang="en-US" altLang="zh-CN" sz="2000" dirty="0" smtClean="0"/>
                        <a:t>POLICY</a:t>
                      </a:r>
                      <a:endParaRPr lang="zh-CN" altLang="en-US" sz="2000" dirty="0"/>
                    </a:p>
                  </a:txBody>
                  <a:tcPr/>
                </a:tc>
                <a:tc>
                  <a:txBody>
                    <a:bodyPr/>
                    <a:lstStyle/>
                    <a:p>
                      <a:r>
                        <a:rPr lang="en-US" altLang="zh-CN" sz="2000" dirty="0" smtClean="0"/>
                        <a:t>SYNTAX</a:t>
                      </a:r>
                      <a:endParaRPr lang="zh-CN" altLang="en-US" sz="2000" dirty="0"/>
                    </a:p>
                  </a:txBody>
                  <a:tcPr/>
                </a:tc>
                <a:tc>
                  <a:txBody>
                    <a:bodyPr/>
                    <a:lstStyle/>
                    <a:p>
                      <a:r>
                        <a:rPr lang="en-US" altLang="zh-CN" sz="2000" dirty="0" smtClean="0"/>
                        <a:t>SEMANTICS</a:t>
                      </a:r>
                      <a:endParaRPr lang="zh-CN" altLang="en-US" sz="2000" dirty="0"/>
                    </a:p>
                  </a:txBody>
                  <a:tcPr/>
                </a:tc>
                <a:tc>
                  <a:txBody>
                    <a:bodyPr/>
                    <a:lstStyle/>
                    <a:p>
                      <a:r>
                        <a:rPr lang="en-US" altLang="zh-CN" sz="2000" dirty="0" smtClean="0"/>
                        <a:t>EXAMPLE</a:t>
                      </a:r>
                      <a:endParaRPr lang="zh-CN" altLang="en-US" sz="2000" dirty="0"/>
                    </a:p>
                  </a:txBody>
                  <a:tcPr/>
                </a:tc>
              </a:tr>
              <a:tr h="370840">
                <a:tc>
                  <a:txBody>
                    <a:bodyPr/>
                    <a:lstStyle/>
                    <a:p>
                      <a:r>
                        <a:rPr lang="en-US" altLang="zh-CN" sz="2000" dirty="0" smtClean="0"/>
                        <a:t>flood</a:t>
                      </a:r>
                      <a:endParaRPr lang="zh-CN" altLang="en-US" sz="2000" dirty="0"/>
                    </a:p>
                  </a:txBody>
                  <a:tcPr/>
                </a:tc>
                <a:tc>
                  <a:txBody>
                    <a:bodyPr/>
                    <a:lstStyle/>
                    <a:p>
                      <a:r>
                        <a:rPr lang="en-US" altLang="zh-CN" sz="2000" dirty="0" smtClean="0"/>
                        <a:t>flood()</a:t>
                      </a:r>
                      <a:endParaRPr lang="zh-CN" altLang="en-US" sz="2000" dirty="0"/>
                    </a:p>
                  </a:txBody>
                  <a:tcPr/>
                </a:tc>
                <a:tc>
                  <a:txBody>
                    <a:bodyPr/>
                    <a:lstStyle/>
                    <a:p>
                      <a:r>
                        <a:rPr lang="en-US" sz="2000" dirty="0"/>
                        <a:t>returns set containing one copy of packet for each port on the spanning tree</a:t>
                      </a:r>
                    </a:p>
                  </a:txBody>
                  <a:tcPr anchor="ctr"/>
                </a:tc>
                <a:tc>
                  <a:txBody>
                    <a:bodyPr/>
                    <a:lstStyle/>
                    <a:p>
                      <a:r>
                        <a:rPr lang="en-US" sz="2000" dirty="0"/>
                        <a:t>flood()</a:t>
                      </a:r>
                    </a:p>
                  </a:txBody>
                  <a:tcPr anchor="ctr"/>
                </a:tc>
              </a:tr>
              <a:tr h="370840">
                <a:tc>
                  <a:txBody>
                    <a:bodyPr/>
                    <a:lstStyle/>
                    <a:p>
                      <a:r>
                        <a:rPr lang="en-US" sz="2000"/>
                        <a:t>parallel composition</a:t>
                      </a:r>
                    </a:p>
                  </a:txBody>
                  <a:tcPr anchor="ctr"/>
                </a:tc>
                <a:tc>
                  <a:txBody>
                    <a:bodyPr/>
                    <a:lstStyle/>
                    <a:p>
                      <a:r>
                        <a:rPr lang="en-US" sz="2000" dirty="0"/>
                        <a:t>A + B</a:t>
                      </a:r>
                    </a:p>
                  </a:txBody>
                  <a:tcPr anchor="ctr"/>
                </a:tc>
                <a:tc>
                  <a:txBody>
                    <a:bodyPr/>
                    <a:lstStyle/>
                    <a:p>
                      <a:r>
                        <a:rPr lang="en-US" sz="2000"/>
                        <a:t>returns the union of A's output and B's output</a:t>
                      </a:r>
                    </a:p>
                  </a:txBody>
                  <a:tcPr anchor="ctr"/>
                </a:tc>
                <a:tc>
                  <a:txBody>
                    <a:bodyPr/>
                    <a:lstStyle/>
                    <a:p>
                      <a:r>
                        <a:rPr lang="en-US" sz="2000"/>
                        <a:t>fwd(1) + fwd(2)</a:t>
                      </a:r>
                    </a:p>
                  </a:txBody>
                  <a:tcPr anchor="ctr"/>
                </a:tc>
              </a:tr>
              <a:tr h="370840">
                <a:tc>
                  <a:txBody>
                    <a:bodyPr/>
                    <a:lstStyle/>
                    <a:p>
                      <a:r>
                        <a:rPr lang="en-US" sz="2000"/>
                        <a:t>sequential composition</a:t>
                      </a:r>
                    </a:p>
                  </a:txBody>
                  <a:tcPr anchor="ctr"/>
                </a:tc>
                <a:tc>
                  <a:txBody>
                    <a:bodyPr/>
                    <a:lstStyle/>
                    <a:p>
                      <a:r>
                        <a:rPr lang="en-US" sz="2000"/>
                        <a:t>A &gt;&gt; B</a:t>
                      </a:r>
                    </a:p>
                  </a:txBody>
                  <a:tcPr anchor="ctr"/>
                </a:tc>
                <a:tc>
                  <a:txBody>
                    <a:bodyPr/>
                    <a:lstStyle/>
                    <a:p>
                      <a:r>
                        <a:rPr lang="en-US" sz="2000"/>
                        <a:t>returns B's output where A's output is B's input</a:t>
                      </a:r>
                    </a:p>
                  </a:txBody>
                  <a:tcPr anchor="ctr"/>
                </a:tc>
                <a:tc>
                  <a:txBody>
                    <a:bodyPr/>
                    <a:lstStyle/>
                    <a:p>
                      <a:r>
                        <a:rPr lang="en-US" sz="2000"/>
                        <a:t>modify(dstip=IPAddr(10.0.0.2)) &gt;&gt; fwd(2) match(switch=1) &gt;&gt; flood()</a:t>
                      </a:r>
                    </a:p>
                  </a:txBody>
                  <a:tcPr anchor="ctr"/>
                </a:tc>
              </a:tr>
              <a:tr h="370840">
                <a:tc>
                  <a:txBody>
                    <a:bodyPr/>
                    <a:lstStyle/>
                    <a:p>
                      <a:r>
                        <a:rPr lang="en-US" sz="2000"/>
                        <a:t>negation</a:t>
                      </a:r>
                    </a:p>
                  </a:txBody>
                  <a:tcPr anchor="ctr"/>
                </a:tc>
                <a:tc>
                  <a:txBody>
                    <a:bodyPr/>
                    <a:lstStyle/>
                    <a:p>
                      <a:r>
                        <a:rPr lang="en-US" sz="2000"/>
                        <a:t>~A </a:t>
                      </a:r>
                    </a:p>
                  </a:txBody>
                  <a:tcPr anchor="ctr"/>
                </a:tc>
                <a:tc>
                  <a:txBody>
                    <a:bodyPr/>
                    <a:lstStyle/>
                    <a:p>
                      <a:r>
                        <a:rPr lang="en-US" sz="2000" dirty="0"/>
                        <a:t>returns logical negation of </a:t>
                      </a:r>
                      <a:r>
                        <a:rPr lang="en-US" sz="2000" dirty="0" smtClean="0"/>
                        <a:t>filter</a:t>
                      </a:r>
                      <a:r>
                        <a:rPr lang="en-US" sz="2000" baseline="0" dirty="0" smtClean="0"/>
                        <a:t> </a:t>
                      </a:r>
                      <a:r>
                        <a:rPr lang="en-US" sz="2000" dirty="0" smtClean="0"/>
                        <a:t>policies </a:t>
                      </a:r>
                      <a:endParaRPr lang="en-US" sz="2000" dirty="0"/>
                    </a:p>
                  </a:txBody>
                  <a:tcPr anchor="ctr"/>
                </a:tc>
                <a:tc>
                  <a:txBody>
                    <a:bodyPr/>
                    <a:lstStyle/>
                    <a:p>
                      <a:r>
                        <a:rPr lang="en-US" sz="2000" dirty="0"/>
                        <a:t>~match(switch=1) </a:t>
                      </a:r>
                    </a:p>
                  </a:txBody>
                  <a:tcPr anchor="ctr"/>
                </a:tc>
              </a:tr>
              <a:tr h="370840">
                <a:tc>
                  <a:txBody>
                    <a:bodyPr/>
                    <a:lstStyle/>
                    <a:p>
                      <a:endParaRPr lang="zh-CN" altLang="en-US" sz="2000" dirty="0"/>
                    </a:p>
                  </a:txBody>
                  <a:tcPr/>
                </a:tc>
                <a:tc>
                  <a:txBody>
                    <a:bodyPr/>
                    <a:lstStyle/>
                    <a:p>
                      <a:endParaRPr lang="zh-CN" altLang="en-US" sz="2000" dirty="0"/>
                    </a:p>
                  </a:txBody>
                  <a:tcPr/>
                </a:tc>
                <a:tc>
                  <a:txBody>
                    <a:bodyPr/>
                    <a:lstStyle/>
                    <a:p>
                      <a:endParaRPr lang="zh-CN" altLang="en-US" sz="2000" dirty="0"/>
                    </a:p>
                  </a:txBody>
                  <a:tcPr/>
                </a:tc>
                <a:tc>
                  <a:txBody>
                    <a:bodyPr/>
                    <a:lstStyle/>
                    <a:p>
                      <a:endParaRPr lang="zh-CN" altLang="en-US" sz="2000" dirty="0"/>
                    </a:p>
                  </a:txBody>
                  <a:tcPr/>
                </a:tc>
              </a:tr>
            </a:tbl>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CCE8C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2934</TotalTime>
  <Words>984</Words>
  <Application>Microsoft Office PowerPoint</Application>
  <PresentationFormat>全屏显示(4:3)</PresentationFormat>
  <Paragraphs>159</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暗香扑面</vt:lpstr>
      <vt:lpstr>Pyretic Programming</vt:lpstr>
      <vt:lpstr>Pyretic Controller</vt:lpstr>
      <vt:lpstr>Running Pyretic</vt:lpstr>
      <vt:lpstr>Running Pyretic</vt:lpstr>
      <vt:lpstr>Main Method</vt:lpstr>
      <vt:lpstr>Main Method</vt:lpstr>
      <vt:lpstr>Language Basics: Policy</vt:lpstr>
      <vt:lpstr>Language Basics: Policy</vt:lpstr>
      <vt:lpstr>Language Basics: Policy</vt:lpstr>
      <vt:lpstr>Language Basics: Filter Policy</vt:lpstr>
      <vt:lpstr>Language Basics: Filter Policy</vt:lpstr>
      <vt:lpstr>Language Basics: Conditional Execution</vt:lpstr>
      <vt:lpstr>Query Policy</vt:lpstr>
      <vt:lpstr>Query Policy</vt:lpstr>
      <vt:lpstr>Dynamic Policy</vt:lpstr>
      <vt:lpstr>Dynamic Policy</vt:lpstr>
      <vt:lpstr>Dynamic Policy</vt:lpstr>
      <vt:lpstr>Dynamic Policy</vt:lpstr>
      <vt:lpstr>Dynamic Policy</vt:lpstr>
      <vt:lpstr>Hub</vt:lpstr>
      <vt:lpstr>Learning Switch</vt:lpstr>
      <vt:lpstr>Learning Switch</vt:lpstr>
      <vt:lpstr>Learning Switch</vt:lpstr>
      <vt:lpstr>Learning Switch</vt:lpstr>
      <vt:lpstr>Learning Switch</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TianYe</dc:creator>
  <cp:lastModifiedBy>NTKO</cp:lastModifiedBy>
  <cp:revision>221</cp:revision>
  <dcterms:created xsi:type="dcterms:W3CDTF">2013-07-19T09:18:42Z</dcterms:created>
  <dcterms:modified xsi:type="dcterms:W3CDTF">2015-11-12T00:40:14Z</dcterms:modified>
</cp:coreProperties>
</file>